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52" r:id="rId2"/>
    <p:sldId id="347" r:id="rId3"/>
    <p:sldId id="351" r:id="rId4"/>
    <p:sldId id="344" r:id="rId5"/>
    <p:sldId id="348" r:id="rId6"/>
    <p:sldId id="340" r:id="rId7"/>
    <p:sldId id="350" r:id="rId8"/>
    <p:sldId id="343" r:id="rId9"/>
    <p:sldId id="353" r:id="rId10"/>
    <p:sldId id="34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39"/>
    <p:restoredTop sz="81361"/>
  </p:normalViewPr>
  <p:slideViewPr>
    <p:cSldViewPr snapToGrid="0" snapToObjects="1">
      <p:cViewPr varScale="1">
        <p:scale>
          <a:sx n="103" d="100"/>
          <a:sy n="103" d="100"/>
        </p:scale>
        <p:origin x="1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3T21:31:03.3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181 1 24575,'-7'7'0,"3"0"0,1 0 0,3 0 0,0 3 0,0-2 0,0 5 0,0-5 0,0 5 0,0-5 0,0 2 0,0 0 0,0 23 0,0-13 0,0 24 0,0-28 0,0 5 0,0-7 0,0 0 0,0-3 0,0 2 0,0-2 0,0 11 0,0-6 0,0 2 0,0 3 0,0-9 0,0 17 0,0-16 0,0 8 0,0-10 0,0 25 0,0-19 0,-8 41 0,3-44 0,-7 29 0,8-22 0,-1 9 0,5-6 0,0 5 0,-5-6 0,4 8 0,-3-11 0,-1 8 0,4-18 0,-7 10 0,5-9 0,-1 0 0,-3-1 0,7 0 0,-3 1 0,-1 0 0,4 2 0,-7-2 0,7 3 0,-18 23 0,7 5 0,-5 8 0,6-11 0,9-21 0,-2-5 0,0-2 0,2 0 0,-8 2 0,7-5 0,-4 2 0,6-3 0,0-3 0,0-1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3T21:31:13.2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164 220 24575,'0'-10'0,"3"2"0,1-2 0,-1 3 0,1 0 0,-4 0 0,0 0 0,-4 0 0,1 4 0,-4-1 0,0 8 0,0-1 0,0 4 0,0 0 0,-3 0 0,2 0 0,1 0 0,4 0 0,3 3 0,-3-2 0,-4 5 0,2-2 0,-1 0 0,6-1 0,3-3 0,1-3 0,6-1 0,1-3 0,0 0 0,2 0 0,-6 0 0,4 0 0,-4 0 0,0-3 0,-4-1 0,4-3 0,-3 0 0,3 0 0,-1 0 0,1 0 0,4 0 0,-7 0 0,2-3 0,-6-1 0,0 0 0,0-2 0,0 6 0,0-7 0,0 3 0,0 1 0,0 0 0,0 3 0,0-4 0,0 1 0,0-1 0,0-10 0,0 11 0,-3-10 0,-1 15 0,-6-1 0,-1 0 0,1 1 0,-4-2 0,7 4 0,-3 3 0,-8 0 0,8 0 0,-10 0 0,9 0 0,0 0 0,1 0 0,3 0 0,-3 0 0,2 3 0,-2-2 0,3 5 0,0-2 0,0 0 0,0 2 0,3-2 0,1 3 0,0 0 0,2 0 0,-2 3 0,3-2 0,0 2 0,0-3 0,0 3 0,0 1 0,6 3 0,2 0 0,6-4 0,-3-3 0,2-3 0,5 0 0,6-3 0,-1 4 0,6-5 0,-16 3 0,4-2 0,-10 2 0,3-3 0,-2-6 0,-1-2 0,-10-6 0,-2 6 0,-8-1 0,5 5 0,-2 3 0,6 2 0,1 9 0,3-2 0,0 2 0,0-3 0,0 3 0,0-2 0,0 2 0,0-3 0,0 3 0,0-2 0,0 2 0,0-3 0,0 3 0,0 1 0,0 0 0,0 2 0,-3-12 0,2-2 0,-2-6 0,3-3 0,0 0 0,0 2 0,0-2 0,3 3 0,-2 0 0,2-3 0,0 2 0,1-2 0,0 3 0,-4 0 0,-4 3 0,-6 1 0,2 6 0,-2-2 0,3 5 0,0-2 0,0 3 0,0 0 0,0-3 0,0 2 0,0-2 0,-3 6 0,6-2 0,-3 5 0,7-5 0,0 5 0,5 5 0,-1-5 0,15 1 0,-6-11 0,31-3 0,-27 0 0,19 0 0,-28-3 0,5-1 0,-9-3 0,3-3 0,-7 3 0,0-7 0,0 4 0,0-1 0,0 1 0,0 3 0,0-4 0,0 4 0,0-3 0,0 3 0,0-3 0,0 2 0,-4-5 0,1 5 0,-8 1 0,1-2 0,-1 4 0,-10-2 0,8 4 0,-5 0 0,8 2 0,0-2 0,2 3 0,-2 0 0,3 3 0,3 1 0,-2 6 0,2-5 0,-3 4 0,3-5 0,1 3 0,3 0 0,0 0 0,0 0 0,0 0 0,-3 0 0,2 0 0,-2 3 0,3-3 0,0 4 0,0-4 0,0 0 0,0 3 0,0-3 0,0 3 0,14 3 0,3-7 0,6 3 0,6-9 0,-16-3 0,1-4 0,-11-1 0,-3-2 0,0-8 0,0 9 0,0-9 0,0 8 0,0 2 0,0-2 0,0 3 0,0-3 0,0 3 0,0-4 0,0 4 0,0-3 0,0 3 0,-3-3 0,-1 6 0,-13 1 0,4 3 0,-5 0 0,5 0 0,5 0 0,-2 0 0,3 0 0,0 3 0,0-3 0,3 4 0,1-4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3T21:31:25.5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137 165 24575,'0'11'0,"0"-1"0,0-3 0,0 3 0,0-2 0,0 5 0,0-2 0,0 3 0,0-3 0,0 2 0,0-2 0,0 10 0,0-5 0,0 2 0,0 3 0,0-11 0,0 7 0,0 1 0,0-8 0,-4 7 0,4-10 0,-3 3 0,3-2 0,0 13 0,0-9 0,0 7 0,0 1 0,0-10 0,0 8 0,0-8 0,0-3 0,-4 3 0,4 8 0,-3-5 0,-4 8 0,6-7 0,-5-3 0,6-1 0,0 0 0,0-2 0,-3 2 0,2-3 0,-2 11 0,3-9 0,0 9 0,0-1 0,-3-7 0,2 8 0,-2-1 0,3-7 0,0 7 0,-3-7 0,2-2 0,-9 5 0,9-2 0,-5 0 0,6-1 0,-5 8 0,4-9 0,-4 12 0,5-3 0,0-5 0,-3 5 0,3-8 0,-4 1 0,1 3 0,3-3 0,-7 2 0,3-6 0,1 14 0,-4-11 0,7 7 0,-3 1 0,-1-5 0,4 5 0,-3-8 0,-1-3 0,4 0 0,-3 0 0,3 3 0,0-2 0,0 2 0,0-3 0,0 0 0,0 0 0,0 0 0,0 0 0,0 0 0,0 3 0,0-2 0,0 2 0,-4 0 0,1-2 0,-1 2 0,1-3 0,3 0 0,0 10 0,0-7 0,0 11 0,0-11 0,0 1 0,0 10 0,0-11 0,0 10 0,3-12 0,1-1 0,3-7 0,3-7 0,-6-1 0,12-12 0,-11 10 0,27-26 0,-19 14 0,13-7 0,-18 12 0,-1 10 0,0 0 0,-3-3 0,2-1 0,-2 0 0,0 1 0,-1 3 0,3-3 0,-1-1 0,5 0 0,-3 4 0,3 1 0,1-1 0,-3-4 0,-2-10 0,-3 8 0,4-8 0,-2 10 0,4 0 0,-5 1 0,3 3 0,-3-10 0,-1-3 0,0-1 0,1 4 0,3 7 0,-3-24 0,-1 7 0,-3-8 0,0 6 0,-3 17 0,2-10 0,-2 1 0,-4-18 0,-3-11 0,1 11 0,2 6 0,4 23 0,2-1 0,-2 0 0,3 1 0,0 0 0,0-1 0,0-10 0,0 8 0,0-30 0,0 26 0,-7-42 0,2 42 0,-3-26 0,5 33 0,3-8 0,0 1 0,0 7 0,4-18 0,-2 19 0,2-9 0,-4 11 0,0-3 0,0 2 0,0-5 0,0-5 0,0-6 0,5-7 0,-1 8 0,1 5 0,2 8 0,-4 3 0,4 0 0,-3 0 0,-1 0 0,1 0 0,-1 0 0,4 3 0,0 1 0,0 0 0,0 2 0,0-8 0,-3 4 0,5-8 0,-7 2 0,4 0 0,-3 1 0,-5 3 0,-2 3 0,-7 1 0,0 3 0,1 0 0,3 0 0,-10 5 0,7-1 0,-11 7 0,14-6 0,-3 4 0,3-8 0,-3 8 0,2-4 0,-2 5 0,3-3 0,0 3 0,3-2 0,-2 5 0,5-5 0,-5 2 0,2-3 0,-3 0 0,3 3 0,-2-2 0,5 2 0,-5-3 0,5 3 0,-5 1 0,2-3 0,-3 1 0,0-5 0,3 6 0,-2-2 0,5 2 0,-2 0 0,3-2 0,0 2 0,0-3 0,0 3 0,-3-2 0,-1 2 0,-3-3 0,3 10 0,1-4 0,3 16 0,0-16 0,0 15 0,0-8 0,0 11 0,0-11 0,0 8 0,0-15 0,0 16 0,0-17 0,0 9 0,0-3 0,0-2 0,0 13 0,0-16 0,0 5 0,0-8 0,0-3 0,3 3 0,-2-3 0,2 4 0,-3-4 0,0 3 0,-3-3 0,-1 0 0,0 0 0,-2 0 0,5 3 0,-2 1 0,3 0 0,0-1 0,0 0 0,0 1 0,0 0 0,0 10 0,0-12 0,0 9 0,0-11 0,0 10 0,0-7 0,0 18 0,0-15 0,0 31 0,0-24 0,7 39 0,-5-42 0,12 19 0,-13-28 0,5 2 0,-3-3 0,-2 0 0,2 3 0,0 1 0,-2 3 0,2-4 0,0 4 0,-2-4 0,5 4 0,-2-3 0,3-1 0,-3-12 0,-1 0 0,-3-8 0,0 3 0,5-10 0,-1 7 0,1-10 0,-2 9 0,1-3 0,-1 3 0,4-2 0,0 5 0,0-2 0,3 0 0,-2-1 0,2 0 0,-3 1 0,0 0 0,3-1 0,-2 0 0,2 1 0,0 0 0,-2 2 0,2-2 0,-6 0 0,2 2 0,-2-2 0,3 3 0,0 0 0,0 0 0,0 0 0,3-3 0,-5 2 0,4-2 0,-5 0 0,0-8 0,-1 5 0,0-4 0,-2 6 0,2 4 0,-17-5 0,-18 15 0,-3-1 0,-11 11 0,23-7 0,-6 7 0,16-7 0,-4 7 0,10-6 0,0 0 0,0 0 0,0 0 0,3 0 0,1 0 0,3 3 0,0-3 0,0 3 0,0-3 0,0 0 0,0 4 0,0-4 0,0 3 0,3-3 0,1 0 0,0 0 0,-1 3 0,-3 1 0,0 3 0,0-3 0,0 10 0,0-12 0,0 9 0,0-8 0,0-2 0,0 2 0,0-3 0,0-6 0,-3-2 0,2-6 0,-2-3 0,3-1 0,0 0 0,0 1 0,3 3 0,-2 0 0,5 0 0,-2 0 0,3 0 0,0 0 0,0 0 0,-3 0 0,-1 0 0,-3 0 0,0-3 0,3 2 0,1-2 0,0 3 0,-1 0 0,-3-10 0,0 7 0,3-7 0,1 10 0,3 0 0,-4 0 0,1 0 0,-4-3 0,0 2 0,0-2 0,3 0 0,-3 2 0,4-2 0,-4 3 0,0 0 0,0-3 0,0 2 0,0-2 0,3 3 0,4-3 0,0-1 0,0 0 0,-4-2 0,-3 5 0,0-2 0,0 3 0,0-3 0,4 2 0,-4-2 0,3 3 0,-3 0 0,5-10 0,2 4 0,-1-6 0,4 9 0,-6 3 0,3 0 0,1-10 0,-1 7 0,2-10 0,-5 12 0,2-2 0,-2 3 0,3-3 0,3-1 0,-2 0 0,2-2 0,-6 2 0,2 0 0,-2 1 0,3 0 0,0 2 0,-3-2 0,-1 3 0,0-3 0,-2 2 0,2-5 0,-3 2 0,0-10 0,0 5 0,0-3 0,0 6 0,0 2 0,3 0 0,1 1 0,0 3 0,2 0 0,-5 0 0,2-3 0,-3 3 0,0-3 0,0 3 0,0 0 0,0 0 0,0 0 0,0-11 0,0 5 0,0-16 0,0 14 0,0-7 0,0 11 0,0 1 0,0 3 0,0-26 0,0 20 0,-5-31 0,1 35 0,-5-3 0,6 13 0,-1 6 0,4 3 0,0 9 0,0-4 0,0 4 0,0-9 0,0-3 0,0 3 0,0 1 0,0 0 0,0 2 0,-3-2 0,3 0 0,-10 2 0,9-5 0,-9 2 0,10-3 0,-7 3 0,7-3 0,-7 7 0,7-3 0,-10 3 0,6-4 0,-3 4 0,4-7 0,3 7 0,-4-4 0,4 1 0,-7 2 0,7-2 0,-10 3 0,9-3 0,-5-1 0,6-3 0,0 0 0,-3 0 0,2 0 0,-2 3 0,3-2 0,-3 2 0,-1-3 0,0 3 0,1-2 0,-4 5 0,6-2 0,-8 3 0,8-3 0,-5 2 0,5-5 0,-5 2 0,5-3 0,1 0 0,14-8 0,-4-3 0,8-8 0,-15-10 0,0 6 0,-3-13 0,0 14 0,0-7 0,0 8 0,0 3 0,0-2 0,5-5 0,-1 5 0,5-5 0,-2 11 0,0 0 0,0 4 0,0-1 0,1-9 0,-4 6 0,1-10 0,-5 10 0,0-3 0,0-1 0,3 0 0,-2-2 0,2 5 0,1-13 0,7 1 0,-1 0 0,0-1 0,-7 13 0,-3-5 0,4-5 0,0 5 0,2 5 0,-3 9 0,-6 10 0,-1-1 0,-3-3 0,0 3 0,3 1 0,1-4 0,3 3 0,0-6 0,0-1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3T21:31:27.3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24575,'0'62'0,"0"-3"0,0-46 0,0 5 0,0-8 0,0-3 0,0 7 0,0-4 0,0 1 0,0 2 0,0-2 0,0 0 0,0-1 0,3-3 0,-2 11 0,2 17 0,-3-11 0,0 9 0,0 15 0,0-5 0,0 15 0,0-21 0,0-26 0,0-1 0,0-6 0,0-1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3T21:32:29.73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488 1126 24575,'36'0'0,"-9"0"0,20 5 0,-17-4 0,-6 6 0,-6-6 0,-5 2 0,-2-3 0,10 0 0,-5 0 0,13 0 0,-13 0 0,2 3 0,3-2 0,-8 2 0,31-3 0,-2 0 0,24 0 0,-17 0 0,13 0 0,-28 0 0,5 0 0,-18 0 0,1 0 0,-6 0 0,13 0 0,-6 0 0,0 0 0,21 0 0,-27 0 0,16 0 0,-23 0 0,-2 0 0,2 0 0,-3 0 0,3 0 0,-2 0 0,2 0 0,-3 0 0,3 0 0,1 0 0,0 0 0,9 0 0,-10-3 0,18 2 0,-18-2 0,10 0 0,-9-1 0,0 0 0,-1-2 0,-3 5 0,3-2 0,1 0 0,10 2 0,3-2 0,22 3 0,4 0 0,0-4 0,11 3 0,-37-4 0,12 2 0,-28-1 0,2-3 0,0 3 0,1-2 0,10 5 0,-8-2 0,15 3 0,-8 0 0,11 0 0,0 0 0,0 0 0,15 0 0,-19 0 0,17 0 0,-21 0 0,8 0 0,-8 0 0,-1 0 0,-8 3 0,-3 1 0,-1 0 0,7-1 0,-7-3 0,33 0 0,-19 0 0,15 0 0,-10 0 0,-13 0 0,2 0 0,-5 0 0,-2 0 0,3 0 0,8 0 0,1 0 0,38 9 0,-22-2 0,22 3 0,-41-3 0,-2-6 0,15 17 0,6-7 0,3 5 0,18-2 0,13-2 0,-16-2 0,20 9 0,-57-17 0,-2 7 0,-8-9 0,23 7 0,10 3 0,7-1 0,26-2 0,-22-7 0,11 4 0,-19 2 0,-22 3 0,-6-4 0,18-2 0,-12-3 0,22 0 0,0 0 0,-19 0 0,33 0 0,-44 0 0,20 0 0,-28 0 0,5-6 0,-2 5 0,10-10 0,33-8 0,0-5 0,-6 1 0,0-1 0,5-2 0,-2-5 0,-30 20 0,-13 0 0,-2 0 0,19-18 0,-16 18 0,16-15 0,-18 19 0,0 0 0,4-3 0,-7 2 0,24-21 0,-22 15 0,24-23 0,-24 21 0,30-35 0,-22 23 0,17-17 0,-25 16 0,3 13 0,-3-13 0,1 13 0,1-5 0,-7 10 0,2 1 0,-3 3 0,3 0 0,-2-3 0,2-1 0,3-3 0,-4 3 0,7-2 0,-8 5 0,5-5 0,-2 2 0,0 0 0,-1-10 0,3 9 0,-4-10 0,4 8 0,-3 0 0,-2 3 0,2-2 0,-3 5 0,0-5 0,0 2 0,0 0 0,0-2 0,0 5 0,0-2 0,0-7 0,0 7 0,0-7 0,0 10 0,0-3 0,0 2 0,0-2 0,0 3 0,0-11 0,-3 12 0,-42-26 0,24 25 0,-38-12 0,43 16 0,-5 3 0,-31-26 0,5 19 0,1-9 0,-3-3 0,-36-10 0,16 9 0,16-8 0,24 24 0,-10 4 0,4 0 0,-11 0 0,16 0 0,9 0 0,4 0 0,7 0 0,-9 0 0,-35 0 0,1 0 0,-28 0 0,1 0 0,11-8 0,11 7 0,14-7 0,31 5 0,-4-1 0,-16 0 0,-22 1 0,-14 3 0,-26 0 0,-5 0 0,35 0 0,-2 0 0,56 0 0,1 0 0,-8 0 0,-17 0 0,-15 0 0,-31 0 0,-3 0 0,-16 0 0,32 0 0,14 0 0,32 0 0,8 0 0,-38 9 0,6 1 0,-50 0 0,43 2 0,-9-11 0,31 4 0,1 4 0,-1-7 0,-15 7 0,-4-9 0,-15 0 0,-16 0 0,12 0 0,-11 0 0,38 0 0,5 0 0,26 0 0,1-3 0,3 2 0,-41-2 0,-11 3 0,-40 0-1499,-1 0 1499,26 1 0,3-2 0,-2-2 0,-22 2 0,85-2 0,3 3 0,0 0 0,0 0 0,-3 0 1499,-1 0-1499,-10 0 0,-2 0 0,-23 0 0,-4 0 0,10 0 0,-3 0 0,33 0 0,-33 0 0,29 0 0,-22 0 0,26 0 0,-1 0 0,-2 0 0,-6 0 0,6 0 0,-15 0 0,16 0 0,-17 0 0,5 0 0,-6 0 0,6 0 0,3 0 0,10 0 0,1 7 0,6-3 0,-2 3 0,5-1 0,-5-5 0,5 5 0,-2 1 0,-3-2 0,4 4 0,-7-8 0,8 5 0,-5 1 0,2 1 0,-6 5 0,2-5 0,-2 5 0,3-2 0,0 0 0,-3 2 0,2-5 0,-2 2 0,6-3 0,1 3 0,0-2 0,-1 2 0,0 0 0,-2 1 0,2 0 0,-3-1 0,0 0 0,0-5 0,0 4 0,0-5 0,0 3 0,-3 3 0,2-2 0,-2 2 0,0-3 0,2-3 0,-2 2 0,3-2 0,4 3 0,-4 0 0,7 10 0,-4-4 0,4 5 0,0-8 0,0-3 0,0 0 0,0 0 0,0 3 0,0-2 0,0 2 0,0-3 0,0 3 0,-6 1 0,5 0 0,-6 10 0,7-12 0,0 9 0,0-8 0,0-2 0,0 2 0,0-3 0,0 3 0,0-2 0,0 2 0,0-3 0,0 3 0,0-2 0,0 5 0,0-2 0,0-1 0,0 1 0,0-4 0,-3 0 0,3 0 0,-4-1 0,4 1 0,0 0 0,0 4 0,-3-4 0,3 3 0,-3-3 0,3 3 0,0-2 0,0 2 0,-4-3 0,4 3 0,-3-2 0,3 2 0,0-3 0,0 3 0,0-2 0,0 2 0,0-3 0,0 3 0,0-2 0,3 5 0,7 6 0,-2-7 0,2 9 0,-4-10 0,-2 0 0,3-1 0,0-6 0,0 2 0,3 1 0,1 1 0,0 2 0,-1-3 0,15 18 0,-10-10 0,22 17 0,-14-14 0,8-2 0,0 3 0,-8-9 0,-1 0 0,-8-4 0,-3-5 0,-1 5 0,0-5 0,-2 2 0,43 6 0,-31-4 0,55 5 0,-33 0 0,23-1 0,-22 1 0,1-3 0,-31-7 0,4 0 0,1 0 0,-8 0 0,4 0 0,-11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68DA8-2297-EC4D-B27A-C47232D17D3D}" type="datetimeFigureOut">
              <a:rPr lang="en-US" smtClean="0"/>
              <a:t>5/18/23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FCF73-315D-B440-A6DD-1CE0AA8D0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8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jm.org/toc/nejm/382/14?query=article_issue_link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FCF73-315D-B440-A6DD-1CE0AA8D00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5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FCF73-315D-B440-A6DD-1CE0AA8D00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28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states that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pandemics result from human contact with wild animals, enhanced by ecosystem degradation resulting from climate change, and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that only major changes in our way of life can protect us from disease spillovers from animals that threaten human existence.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FCF73-315D-B440-A6DD-1CE0AA8D00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89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April 2, 2020</a:t>
            </a:r>
            <a:br>
              <a:rPr lang="en-US" dirty="0"/>
            </a:br>
            <a:r>
              <a:rPr lang="en-US" dirty="0"/>
              <a:t>N </a:t>
            </a:r>
            <a:r>
              <a:rPr lang="en-US" dirty="0" err="1"/>
              <a:t>Engl</a:t>
            </a:r>
            <a:r>
              <a:rPr lang="en-US" dirty="0"/>
              <a:t> J Med 2020; 382:1293-1295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FCF73-315D-B440-A6DD-1CE0AA8D00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51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International Covenant on Civil and Political Rights adopted 1966 with 173 State parties, went into force 1976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www.ohchr.org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/instruments-mechanisms/instruments/international-covenant-civil-and-political-rights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cepi.net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/about/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whoweare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sz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FCF73-315D-B440-A6DD-1CE0AA8D00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36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"As a ‘pandemic’ in WHO parlance does not include a requirement of severity but simply broad spread – a property common to respiratory viruses – this leaves a lot of room for the DG to proclaim emergencies" </a:t>
            </a:r>
          </a:p>
          <a:p>
            <a:endParaRPr lang="en-US" dirty="0"/>
          </a:p>
          <a:p>
            <a:r>
              <a:rPr lang="en-US" dirty="0"/>
              <a:t>If you remember nothing else from my talk, remember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BC24B4-7783-4546-B7C1-31C09670E7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57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FCF73-315D-B440-A6DD-1CE0AA8D00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48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FCF73-315D-B440-A6DD-1CE0AA8D00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49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FA352-EF09-E04B-B8EA-4C7B643F4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2E8DE-C269-8345-8FDA-347041781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DBA6-8D6A-9749-9EA2-4BBE8CD42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E128D-CA50-A44F-9B5A-72C1F59C8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67C68-E238-5C46-91D7-7B5A7747F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1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0904D-911D-C242-9BA3-828415F2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F9A978-E528-E543-9A05-89E3A7416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6BC7A-3061-EF46-9641-67E589DB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E171E-E89A-8D42-8D39-D47669D4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B0031-6263-C543-B40A-1A22E2D37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06A357-DB5B-2440-B315-748BA1481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CC7BF3-6BB7-2E4E-8DBD-57B507217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E8589-1EE1-CD48-95B2-68AE56913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9C049-EC43-AA4F-AA4C-F09032919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74A6C-C6D6-E040-9852-4A8A973D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4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6134B-72B7-9645-A676-A059AE2ED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36683-962A-134E-9290-C3744D733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E7656-963D-B141-97BE-D1846C98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B0698-6619-7841-92EE-BAD8C75D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B1A66-0832-0941-9EC9-E7AF35CA1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56737-159C-784D-B310-2DE70843C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8A715-8759-4B4E-934E-D3A89F241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DFD3E-EE35-D541-ABE6-9DF094AEA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CDFD1-2459-354A-B0D8-700B5233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BF65B-BA34-DF43-877B-E69B150A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3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1E43-AED1-3744-B56C-7486999C5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5C55B-D8CD-1A4E-919C-8DA8D2445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9FE3E-CA6F-2C45-9D29-6DEF5825E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638EA-7398-2740-9039-6AEC01757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44FE0-C093-3949-B94D-62AF9DBC8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0B199-1C7D-A845-A4D4-D6624D3E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09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34AD-A8BF-E846-A8BD-6D99A4411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B868A-36C9-5443-B422-5C78EA950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E7315-A26F-D240-8511-184309361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AFEE21-2E15-E641-88C0-E68C68BC5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BD878D-AFF8-1F44-81B6-B39D19430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010413-AB1C-E940-AB70-3EF17E461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2CFA40-3B1F-4549-80D9-A4912F19F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6265B1-12F4-3246-BCCA-0341322F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4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253CD-1637-194F-A860-DDE47E21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407084-8B3E-1C4A-82D4-1EBF9D6A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E1C70-CD16-A840-8E2D-243C74D0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F182E-72F6-734D-8300-0039AC69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4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6D9E57-87EC-1E47-BECE-697918978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9CE019-D1FA-6A45-9F7F-A74B33414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1E4BBE-B900-394B-A4D3-24E3FA4A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2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96A7B-E945-6744-AF7F-06325CD63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C347-0457-4741-82FB-2E8E70BDB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A729F-BEC7-D64F-AA1A-8BC7FE0DB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0EC88-4BC5-8D4D-8575-7893763D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7532B-2FF9-4E43-8330-494652CFF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132C5-A811-DD42-85CA-719CABFA8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4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6AF60-7E2E-C04D-8D62-0CAC07A4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A8732E-3C4A-9C4E-B01E-0507FF4F0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60FA2-065F-BE4E-BE28-B5983B57C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05E3C-AF87-AC44-B8A0-58F431EE1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AB731-5E69-BF4C-9724-534097957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DD923-7D25-2645-8F6B-DF6257A7C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6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D0DE12-487E-844C-AB42-497BD3F70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D21C3-43A4-E241-ADDB-A1DE8DCA3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A4708-621E-8741-93C7-96D3F109E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D804-D65D-4740-BEC4-6156D04B04B7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C726C-75DA-8741-9948-C6E072AB6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0169B-F17D-C542-8D6E-D22B9ADBE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9C22E-4A42-034B-A723-FC084F022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2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globalhealth/security/what-is-ghsa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5.xml"/><Relationship Id="rId3" Type="http://schemas.openxmlformats.org/officeDocument/2006/relationships/hyperlink" Target="https://www.nejm.org/doi/10.1056/NEJMp2002106" TargetMode="External"/><Relationship Id="rId12" Type="http://schemas.openxmlformats.org/officeDocument/2006/relationships/customXml" Target="../ink/ink2.xml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6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5.png"/><Relationship Id="rId5" Type="http://schemas.openxmlformats.org/officeDocument/2006/relationships/image" Target="../media/image4.jpeg"/><Relationship Id="rId15" Type="http://schemas.openxmlformats.org/officeDocument/2006/relationships/image" Target="../media/image7.png"/><Relationship Id="rId19" Type="http://schemas.openxmlformats.org/officeDocument/2006/relationships/image" Target="../media/image9.png"/><Relationship Id="rId4" Type="http://schemas.openxmlformats.org/officeDocument/2006/relationships/image" Target="../media/image3.jpeg"/><Relationship Id="rId1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epi.net/about/whowear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rylnass.substack.com/p/the-myth-of-pandemic-preparedness-8e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rownstone.org/articles/a-primer-on-the-who-the-treaty-and-its-plans-for-pandemic-preparedness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367CA5-8FF1-9844-AF5D-784118FF0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513" y="294538"/>
            <a:ext cx="10604311" cy="1167214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W.H.O.'s new IHR Amendments, "One Health" and proposed Treaty?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F521D-143A-034E-B382-BB65AF0D7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430684"/>
            <a:ext cx="9724031" cy="3576578"/>
          </a:xfrm>
          <a:solidFill>
            <a:schemeClr val="bg2"/>
          </a:solidFill>
          <a:ln w="28575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Meryl Nass, M.D., ABIM</a:t>
            </a:r>
          </a:p>
          <a:p>
            <a:pPr marL="0" indent="0" algn="ctr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Katarina Lindley, D.O., FACFP</a:t>
            </a:r>
          </a:p>
          <a:p>
            <a:pPr marL="0" indent="0" algn="ctr"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Parliament, Brussels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3, 2023</a:t>
            </a:r>
          </a:p>
        </p:txBody>
      </p:sp>
    </p:spTree>
    <p:extLst>
      <p:ext uri="{BB962C8B-B14F-4D97-AF65-F5344CB8AC3E}">
        <p14:creationId xmlns:p14="http://schemas.microsoft.com/office/powerpoint/2010/main" val="1875735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DC0E9-46D6-154B-98F1-C2F38B9F2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637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'ONE HEALTH' is a scam to enable the WHO to declare jurisdiction over the entire planet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sz="2000" dirty="0">
                <a:solidFill>
                  <a:schemeClr val="bg1"/>
                </a:solidFill>
                <a:latin typeface="+mn-lt"/>
              </a:rPr>
              <a:t>https://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www.who.int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/news-room/questions-and-answers/item/one-health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06C6D-EC73-664A-BEF8-3389EBAD0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84" y="2082800"/>
            <a:ext cx="11042248" cy="4635500"/>
          </a:xfrm>
          <a:solidFill>
            <a:schemeClr val="bg2"/>
          </a:solidFill>
        </p:spPr>
        <p:txBody>
          <a:bodyPr/>
          <a:lstStyle/>
          <a:p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WHO expert definition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"an integrated unifying approach that aims to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sustainably balance and optimize the health of people, animals, and ecosystems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</a:p>
          <a:p>
            <a:r>
              <a:rPr lang="en-US" sz="2400" i="1" dirty="0"/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formed a One Health Initiative to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 work on human, animal and environmental health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 the Organization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One Health is </a:t>
            </a:r>
            <a:r>
              <a:rPr lang="en-US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enshrined in US law</a:t>
            </a:r>
          </a:p>
          <a:p>
            <a:r>
              <a:rPr lang="en-US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"Critical areas include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production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distribution,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urbanization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infrastructure development, international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travel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activities that lead to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biodiversity loss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climate change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those that put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 on the natural resource base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of which can lead to the emergence of zoonotic diseases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 – WHO through One Health asserts jurisdiction over the entire planet.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Health: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life is equal, and of equal concern..." "</a:t>
            </a:r>
            <a:r>
              <a:rPr lang="en-US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are as concerned about the welfare of non-human animals and the environment as we are about humans"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Lancet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1/21/23.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www.thelancet.com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/action/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showPdf?pii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=S0140-6736%2823%2900090-9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2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1B01E-F877-3649-B637-95173811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27099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430EB-2D11-9E4B-828A-6FD13E9E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84790"/>
            <a:ext cx="11163300" cy="5306509"/>
          </a:xfrm>
          <a:solidFill>
            <a:schemeClr val="bg2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n-US" sz="2600" dirty="0"/>
              <a:t>Elites are in the process of "resetting" our lives using the </a:t>
            </a:r>
            <a:r>
              <a:rPr lang="en-US" sz="2600" b="1" dirty="0"/>
              <a:t>pretexts of pandemics, biodiversity loss, and climate change</a:t>
            </a:r>
            <a:r>
              <a:rPr lang="en-US" sz="2600" dirty="0"/>
              <a:t>.  </a:t>
            </a:r>
            <a:r>
              <a:rPr lang="en-US" sz="2600" b="1" u="sng" dirty="0">
                <a:solidFill>
                  <a:srgbClr val="FF0000"/>
                </a:solidFill>
              </a:rPr>
              <a:t>THINK SOFT COUP</a:t>
            </a:r>
          </a:p>
          <a:p>
            <a:r>
              <a:rPr lang="en-US" sz="2600" dirty="0"/>
              <a:t>Their strategy is the </a:t>
            </a:r>
            <a:r>
              <a:rPr lang="en-US" sz="2600" b="1" dirty="0"/>
              <a:t>Bio-Security Agenda</a:t>
            </a:r>
            <a:r>
              <a:rPr lang="en-US" sz="2600" dirty="0"/>
              <a:t>, which the US and allies, Europe and W.H.O. directorate are pushing</a:t>
            </a:r>
          </a:p>
          <a:p>
            <a:r>
              <a:rPr lang="en-US" sz="2600" dirty="0"/>
              <a:t>70 countries have joined the </a:t>
            </a:r>
            <a:r>
              <a:rPr lang="en-US" sz="2600" b="1" dirty="0"/>
              <a:t>Global Health Security Agenda </a:t>
            </a:r>
            <a:r>
              <a:rPr lang="en-US" sz="2600" dirty="0"/>
              <a:t>framework; 50 are financially  supported by the US. </a:t>
            </a: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https://www.cdc.gov/globalhealth/security/what-is-ghsa.htm</a:t>
            </a: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</a:rPr>
              <a:t> https://</a:t>
            </a:r>
            <a:r>
              <a:rPr lang="en-US" sz="1800" u="sng" dirty="0" err="1">
                <a:solidFill>
                  <a:schemeClr val="accent1">
                    <a:lumMod val="75000"/>
                  </a:schemeClr>
                </a:solidFill>
              </a:rPr>
              <a:t>www.whitehouse.gov</a:t>
            </a: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</a:rPr>
              <a:t>/briefing-room/statements-releases/2022/11/29/fact-sheet-biden-harris-administration-announces-expansion-of-global-health-security-partnerships-and-releases-annual-progress-report/</a:t>
            </a:r>
          </a:p>
          <a:p>
            <a:r>
              <a:rPr lang="en-US" sz="2600" dirty="0"/>
              <a:t>The same agenda has been enshrined in US law (the 2023 National Defense Authorization Act)</a:t>
            </a:r>
          </a:p>
          <a:p>
            <a:r>
              <a:rPr lang="en-US" sz="2600" i="1" dirty="0"/>
              <a:t>The entire scam is justified by claiming deadly pandemics are due to "spillover"</a:t>
            </a:r>
          </a:p>
          <a:p>
            <a:r>
              <a:rPr lang="en-US" sz="2600" b="1" dirty="0"/>
              <a:t>The WHO is </a:t>
            </a:r>
            <a:r>
              <a:rPr lang="en-US" sz="2600" dirty="0">
                <a:solidFill>
                  <a:srgbClr val="FF0000"/>
                </a:solidFill>
              </a:rPr>
              <a:t>amending its International Health Regulations </a:t>
            </a:r>
            <a:r>
              <a:rPr lang="en-US" sz="2600" dirty="0"/>
              <a:t>and developing a </a:t>
            </a:r>
            <a:r>
              <a:rPr lang="en-US" sz="2600" dirty="0">
                <a:solidFill>
                  <a:srgbClr val="FF0000"/>
                </a:solidFill>
              </a:rPr>
              <a:t>Pandemic Treaty</a:t>
            </a:r>
            <a:r>
              <a:rPr lang="en-US" sz="2600" dirty="0"/>
              <a:t>, </a:t>
            </a:r>
            <a:r>
              <a:rPr lang="en-US" sz="2600" b="1" u="sng" dirty="0"/>
              <a:t>remaking itself </a:t>
            </a:r>
            <a:r>
              <a:rPr lang="en-US" sz="2600" b="1" dirty="0"/>
              <a:t>as a Bio-Security agency and enforcer</a:t>
            </a:r>
          </a:p>
        </p:txBody>
      </p:sp>
    </p:spTree>
    <p:extLst>
      <p:ext uri="{BB962C8B-B14F-4D97-AF65-F5344CB8AC3E}">
        <p14:creationId xmlns:p14="http://schemas.microsoft.com/office/powerpoint/2010/main" val="162406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6516-937B-1A43-8BFA-E0FC9C16D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 flipV="1">
            <a:off x="5003800" y="-342901"/>
            <a:ext cx="63500" cy="7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1B3F5-E078-0E4A-87BC-4E50D1182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1801"/>
            <a:ext cx="10515600" cy="4699000"/>
          </a:xfrm>
          <a:solidFill>
            <a:schemeClr val="bg2"/>
          </a:solidFill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Tony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Fauci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published this on September 3, 2020.  It should concern you</a:t>
            </a:r>
            <a:r>
              <a:rPr lang="en-US" i="1" dirty="0">
                <a:cs typeface="Times New Roman" panose="02020603050405020304" pitchFamily="18" charset="0"/>
              </a:rPr>
              <a:t>.      </a:t>
            </a:r>
            <a:r>
              <a:rPr lang="en-US" sz="1800" b="1" i="1" dirty="0">
                <a:solidFill>
                  <a:srgbClr val="0070C0"/>
                </a:solidFill>
                <a:cs typeface="Times New Roman" panose="02020603050405020304" pitchFamily="18" charset="0"/>
              </a:rPr>
              <a:t>https://</a:t>
            </a:r>
            <a:r>
              <a:rPr lang="en-US" sz="1800" b="1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www.cell.com</a:t>
            </a:r>
            <a:r>
              <a:rPr lang="en-US" sz="1800" b="1" i="1" dirty="0">
                <a:solidFill>
                  <a:srgbClr val="0070C0"/>
                </a:solidFill>
                <a:cs typeface="Times New Roman" panose="02020603050405020304" pitchFamily="18" charset="0"/>
              </a:rPr>
              <a:t>/action/</a:t>
            </a:r>
            <a:r>
              <a:rPr lang="en-US" sz="1800" b="1" i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showPdf?pii</a:t>
            </a:r>
            <a:r>
              <a:rPr lang="en-US" sz="1800" b="1" i="1" dirty="0">
                <a:solidFill>
                  <a:srgbClr val="0070C0"/>
                </a:solidFill>
                <a:cs typeface="Times New Roman" panose="02020603050405020304" pitchFamily="18" charset="0"/>
              </a:rPr>
              <a:t>=S0092-8674%2820%2931012-6</a:t>
            </a:r>
          </a:p>
          <a:p>
            <a:pPr marL="0" indent="0">
              <a:spcAft>
                <a:spcPts val="600"/>
              </a:spcAft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Aft>
                <a:spcPts val="600"/>
              </a:spcAft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COVID-19 pandemic is yet another reminder, added to the rapidly growing archive of historical reminders, that </a:t>
            </a:r>
            <a:r>
              <a:rPr lang="en-US" sz="2800" i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 a human-dominated world, in which </a:t>
            </a:r>
            <a:r>
              <a:rPr lang="en-US" sz="2800" b="1" i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our human activities represent aggressive, damaging, and unbalanced interactions with nature</a:t>
            </a:r>
            <a:r>
              <a:rPr lang="en-US" sz="2800" i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800" b="1" i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we will increasingly provoke new disease emergences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remain at risk for the foreseeable future.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 is among the most vivid wake-up calls in over a century.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force us to begin to think in earnest and collectively about living in more thoughtful and creative harmony with nature..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40CABC-E870-1C4B-ABED-44499F013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21805"/>
            <a:ext cx="10515600" cy="6783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479ADB-4D5D-9B4F-8FD7-0F92A5894C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0" y="88900"/>
            <a:ext cx="1219200" cy="54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64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84786-5CD9-F44F-B2DA-DCB7B379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8302" y="591015"/>
            <a:ext cx="7760044" cy="814039"/>
          </a:xfrm>
        </p:spPr>
        <p:txBody>
          <a:bodyPr/>
          <a:lstStyle/>
          <a:p>
            <a:r>
              <a:rPr lang="en-US" dirty="0"/>
              <a:t>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D9F20-CE15-2D4B-BF3F-2E11CDB03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848" y="2150075"/>
            <a:ext cx="10320686" cy="4534930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must realize that in our crowded world of 7.8 billion people,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combination of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altered human behaviors, environmental changes, and inadequate global public health mechanisms now easily turn obscure animal viruses into </a:t>
            </a:r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existential human threats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created a global, human-dominated ecosystem that serves as a playground for the emergence and host-switching of animal viruses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reached this point because of continuing increases in the human population, crowding, human movement, environmental alteration,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ecosystemic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complexity related to human activities and creations.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Cartoonist Walt Kelly had it right decades ago: “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met the enemy, and he is 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000" dirty="0"/>
          </a:p>
          <a:p>
            <a:pPr marL="0" indent="0">
              <a:buNone/>
            </a:pPr>
            <a:r>
              <a:rPr lang="en-US" sz="1900" b="1" dirty="0"/>
              <a:t>N </a:t>
            </a:r>
            <a:r>
              <a:rPr lang="en-US" sz="1900" b="1" dirty="0" err="1"/>
              <a:t>Engl</a:t>
            </a:r>
            <a:r>
              <a:rPr lang="en-US" sz="1900" b="1" dirty="0"/>
              <a:t> J Med 2020; 382:1293-1295.</a:t>
            </a:r>
            <a:r>
              <a:rPr lang="en-US" sz="1900" dirty="0"/>
              <a:t> </a:t>
            </a:r>
            <a:r>
              <a:rPr lang="en-US" sz="1900" b="1" dirty="0"/>
              <a:t>4/2/2020           </a:t>
            </a:r>
            <a:r>
              <a:rPr lang="en-US" sz="1900" dirty="0">
                <a:solidFill>
                  <a:schemeClr val="accent1"/>
                </a:solidFill>
                <a:hlinkClick r:id="rId3"/>
              </a:rPr>
              <a:t>https://www.nejm.org/doi/10.1056/NEJMp2002106</a:t>
            </a:r>
            <a:r>
              <a:rPr lang="en-US" sz="1900" dirty="0">
                <a:solidFill>
                  <a:schemeClr val="accent1"/>
                </a:solidFill>
              </a:rPr>
              <a:t>.</a:t>
            </a:r>
            <a:r>
              <a:rPr lang="en-US" sz="1900" dirty="0"/>
              <a:t>  </a:t>
            </a:r>
            <a:endParaRPr lang="en-US" sz="2000" dirty="0"/>
          </a:p>
          <a:p>
            <a:pPr marL="0" indent="0">
              <a:buNone/>
            </a:pPr>
            <a:endParaRPr lang="en-US" sz="20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83B7FB-F5AF-A04F-838A-4C7A149C12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9211" y="172995"/>
            <a:ext cx="9008384" cy="15665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526732-FAE5-C341-8522-6E84A9F2BA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009" y="267629"/>
            <a:ext cx="2661953" cy="81403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D93C16BD-30C6-AE4C-ABAA-ACD89CB25294}"/>
                  </a:ext>
                </a:extLst>
              </p14:cNvPr>
              <p14:cNvContentPartPr/>
              <p14:nvPr/>
            </p14:nvContentPartPr>
            <p14:xfrm>
              <a:off x="11568814" y="2766542"/>
              <a:ext cx="65160" cy="4467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D93C16BD-30C6-AE4C-ABAA-ACD89CB2529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560174" y="2757902"/>
                <a:ext cx="82800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27686B2-5C1A-1D4A-8E68-BFD5A9FD05E5}"/>
                  </a:ext>
                </a:extLst>
              </p14:cNvPr>
              <p14:cNvContentPartPr/>
              <p14:nvPr/>
            </p14:nvContentPartPr>
            <p14:xfrm>
              <a:off x="11501854" y="3421022"/>
              <a:ext cx="86760" cy="1105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27686B2-5C1A-1D4A-8E68-BFD5A9FD05E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492854" y="3412382"/>
                <a:ext cx="104400" cy="128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A7AE9AD5-CCD9-B344-8DDE-447E7E784E2B}"/>
              </a:ext>
            </a:extLst>
          </p:cNvPr>
          <p:cNvGrpSpPr/>
          <p:nvPr/>
        </p:nvGrpSpPr>
        <p:grpSpPr>
          <a:xfrm>
            <a:off x="11568094" y="2715062"/>
            <a:ext cx="149760" cy="529200"/>
            <a:chOff x="11568094" y="2715062"/>
            <a:chExt cx="149760" cy="529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69AAD11-3A69-6149-B59C-514082123895}"/>
                    </a:ext>
                  </a:extLst>
                </p14:cNvPr>
                <p14:cNvContentPartPr/>
                <p14:nvPr/>
              </p14:nvContentPartPr>
              <p14:xfrm>
                <a:off x="11568094" y="2715062"/>
                <a:ext cx="149760" cy="529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69AAD11-3A69-6149-B59C-51408212389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1559454" y="2706062"/>
                  <a:ext cx="167400" cy="54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8D8685A-6D82-E642-B3BD-CFEFC6CE0CC3}"/>
                    </a:ext>
                  </a:extLst>
                </p14:cNvPr>
                <p14:cNvContentPartPr/>
                <p14:nvPr/>
              </p14:nvContentPartPr>
              <p14:xfrm>
                <a:off x="11707774" y="2796062"/>
                <a:ext cx="2880" cy="2091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8D8685A-6D82-E642-B3BD-CFEFC6CE0CC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1698774" y="2787062"/>
                  <a:ext cx="20520" cy="226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828F1AD-5291-5845-B0E3-DDEEFB34ADC3}"/>
                  </a:ext>
                </a:extLst>
              </p14:cNvPr>
              <p14:cNvContentPartPr/>
              <p14:nvPr/>
            </p14:nvContentPartPr>
            <p14:xfrm>
              <a:off x="4901974" y="1351742"/>
              <a:ext cx="1715040" cy="4669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828F1AD-5291-5845-B0E3-DDEEFB34ADC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884334" y="1333742"/>
                <a:ext cx="1750680" cy="50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181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21A0D6-43C2-E242-9B1E-13E016410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0" y="212852"/>
            <a:ext cx="8077199" cy="1643380"/>
          </a:xfrm>
        </p:spPr>
        <p:txBody>
          <a:bodyPr anchor="b">
            <a:normAutofit/>
          </a:bodyPr>
          <a:lstStyle/>
          <a:p>
            <a:r>
              <a:rPr lang="en-US" sz="3200" b="1" dirty="0">
                <a:latin typeface="+mn-lt"/>
                <a:cs typeface="Times New Roman" panose="02020603050405020304" pitchFamily="18" charset="0"/>
              </a:rPr>
              <a:t>And only the </a:t>
            </a:r>
            <a:r>
              <a:rPr lang="en-US" sz="3200" b="1" dirty="0" err="1">
                <a:latin typeface="+mn-lt"/>
                <a:cs typeface="Times New Roman" panose="02020603050405020304" pitchFamily="18" charset="0"/>
              </a:rPr>
              <a:t>BioSecurity</a:t>
            </a:r>
            <a:r>
              <a:rPr lang="en-US" sz="3200" b="1" dirty="0">
                <a:latin typeface="+mn-lt"/>
                <a:cs typeface="Times New Roman" panose="02020603050405020304" pitchFamily="18" charset="0"/>
              </a:rPr>
              <a:t> agenda will save us?</a:t>
            </a:r>
            <a:br>
              <a:rPr lang="en-US" sz="3200" b="1" dirty="0">
                <a:latin typeface="+mn-lt"/>
                <a:cs typeface="Times New Roman" panose="02020603050405020304" pitchFamily="18" charset="0"/>
              </a:rPr>
            </a:br>
            <a:r>
              <a:rPr lang="en-US" sz="3200" b="1" dirty="0">
                <a:latin typeface="+mn-lt"/>
                <a:cs typeface="Times New Roman" panose="02020603050405020304" pitchFamily="18" charset="0"/>
              </a:rPr>
              <a:t> </a:t>
            </a:r>
            <a:br>
              <a:rPr lang="en-US" sz="3200" b="1" dirty="0">
                <a:latin typeface="+mn-lt"/>
                <a:cs typeface="Times New Roman" panose="02020603050405020304" pitchFamily="18" charset="0"/>
              </a:rPr>
            </a:br>
            <a:r>
              <a:rPr lang="en-US" sz="3200" b="1" dirty="0">
                <a:latin typeface="+mn-lt"/>
                <a:cs typeface="Times New Roman" panose="02020603050405020304" pitchFamily="18" charset="0"/>
              </a:rPr>
              <a:t>      Who else is pushing this narrative?</a:t>
            </a:r>
          </a:p>
        </p:txBody>
      </p:sp>
      <p:pic>
        <p:nvPicPr>
          <p:cNvPr id="5" name="Picture 4" descr="Sphere of mesh and nodes">
            <a:extLst>
              <a:ext uri="{FF2B5EF4-FFF2-40B4-BE49-F238E27FC236}">
                <a16:creationId xmlns:a16="http://schemas.microsoft.com/office/drawing/2014/main" id="{89602C3F-1B40-A126-4518-3A3B719E65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028" r="9039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BBAFF-849F-E348-9952-2A37F225A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603833"/>
            <a:ext cx="6251110" cy="4254167"/>
          </a:xfrm>
        </p:spPr>
        <p:txBody>
          <a:bodyPr>
            <a:noAutofit/>
          </a:bodyPr>
          <a:lstStyle/>
          <a:p>
            <a:r>
              <a:rPr lang="en-US" sz="2400" b="1" dirty="0"/>
              <a:t>The G20 </a:t>
            </a:r>
          </a:p>
          <a:p>
            <a:r>
              <a:rPr lang="en-US" sz="2400" b="1" dirty="0"/>
              <a:t>the Global Preparedness Monitoring Board, </a:t>
            </a:r>
          </a:p>
          <a:p>
            <a:r>
              <a:rPr lang="en-US" sz="2400" b="1" dirty="0"/>
              <a:t>the World Bank, </a:t>
            </a:r>
          </a:p>
          <a:p>
            <a:r>
              <a:rPr lang="en-US" sz="2400" b="1" dirty="0"/>
              <a:t>the World Health Organization</a:t>
            </a:r>
          </a:p>
          <a:p>
            <a:r>
              <a:rPr lang="en-US" sz="2400" b="1" dirty="0"/>
              <a:t>The Food and Agriculture Organization</a:t>
            </a:r>
          </a:p>
          <a:p>
            <a:r>
              <a:rPr lang="en-US" sz="2400" b="1" dirty="0"/>
              <a:t>The World Organization for Animal Health</a:t>
            </a:r>
          </a:p>
          <a:p>
            <a:r>
              <a:rPr lang="en-US" sz="2400" b="1" dirty="0"/>
              <a:t>the UN Environmental Program</a:t>
            </a:r>
          </a:p>
          <a:p>
            <a:r>
              <a:rPr lang="en-US" sz="2400" b="1" dirty="0"/>
              <a:t>the UN Commission on Biodiversity</a:t>
            </a:r>
          </a:p>
          <a:p>
            <a:r>
              <a:rPr lang="en-US" sz="2400" b="1" dirty="0"/>
              <a:t>World Economic Forum</a:t>
            </a:r>
          </a:p>
        </p:txBody>
      </p:sp>
    </p:spTree>
    <p:extLst>
      <p:ext uri="{BB962C8B-B14F-4D97-AF65-F5344CB8AC3E}">
        <p14:creationId xmlns:p14="http://schemas.microsoft.com/office/powerpoint/2010/main" val="4034514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B83A8-EAB7-454B-9B7C-7B43EDBDB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28800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being used for this soft coup via a </a:t>
            </a:r>
            <a:r>
              <a:rPr lang="en-US" sz="3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Pandemic Treaty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amendments</a:t>
            </a:r>
            <a:r>
              <a:rPr lang="en-US" sz="3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its </a:t>
            </a:r>
            <a:r>
              <a:rPr lang="en-US" sz="35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Health Regulations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amendments might be voted on by WHA this month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4B667-1A58-B346-9A79-23BDF4D6C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56122"/>
            <a:ext cx="11340790" cy="379844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Removes human rights protections from current IHRs</a:t>
            </a:r>
            <a:r>
              <a:rPr lang="en-US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"The implementation of these Regulations shall be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300" b="1" i="1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full respect for the dignity, human rights and fundamental freedoms of persons"</a:t>
            </a:r>
          </a:p>
          <a:p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Enforces Surveillance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(both genetic and electronic, to stop the spread of misinformation)</a:t>
            </a:r>
          </a:p>
          <a:p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Requires censorship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enforce only a single public health message</a:t>
            </a:r>
          </a:p>
          <a:p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Thereby ignores freedoms of speech and opinion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enshrined in the UN's ICCPR treaty </a:t>
            </a:r>
          </a:p>
          <a:p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Dramatically reduces regulation and testing for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vaccines and drugs.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3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's plan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develop vaccines in 100 days. 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EMA, FDA, WHO,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Unicef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World Bank are CEPI partners)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https://cepi.net/about/whoweare/</a:t>
            </a:r>
            <a:r>
              <a:rPr lang="en-US" sz="23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Jeremy Farrar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CEPI/WHO/GPMB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Mercola article on this on April 30,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6F81FB-FB98-7B4F-8727-4A6D41E596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8826" y="5754571"/>
            <a:ext cx="9413174" cy="110342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94A45E7-D87D-B749-A43A-7DE09ABE831A}"/>
              </a:ext>
            </a:extLst>
          </p:cNvPr>
          <p:cNvSpPr/>
          <p:nvPr/>
        </p:nvSpPr>
        <p:spPr>
          <a:xfrm>
            <a:off x="0" y="3244334"/>
            <a:ext cx="7698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24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B3DAB-B713-684F-820D-1D8A05B1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46099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17641-2568-7E44-AFDA-CCD22CC76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8572"/>
            <a:ext cx="10515600" cy="5699728"/>
          </a:xfrm>
          <a:solidFill>
            <a:schemeClr val="bg2"/>
          </a:solidFill>
          <a:ln w="127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Binds States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longer advisory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only a Declaration</a:t>
            </a:r>
          </a:p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a Liability Shield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drugs/vaccines; removes intellectual property protection</a:t>
            </a:r>
          </a:p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can commandeer supplies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use by other States</a:t>
            </a:r>
          </a:p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Directives can be imposed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PHEIC</a:t>
            </a:r>
          </a:p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Vaccine Passport—Digital ID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likely be required</a:t>
            </a:r>
          </a:p>
          <a:p>
            <a:pPr lvl="0"/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PHEICS may be declared without agreement of the concerned State</a:t>
            </a:r>
          </a:p>
          <a:p>
            <a:pPr lvl="0"/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WHO's unelected officials could dictate quarantines, testing and vaccination requirements, lockdowns, border closures, etc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officials can specify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drugs you may or may not use</a:t>
            </a:r>
          </a:p>
          <a:p>
            <a:pPr lvl="0"/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officials would not be accountable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their decisions.</a:t>
            </a:r>
          </a:p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budget would massively increase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20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D5C8E-522E-C64F-B51D-5263F843D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00723"/>
            <a:ext cx="10134600" cy="1010239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American Typewriter" panose="02090604020004020304" pitchFamily="18" charset="77"/>
                <a:ea typeface="Baskerville" panose="02020502070401020303" pitchFamily="18" charset="0"/>
              </a:rPr>
              <a:t>Pandemic Preparedness </a:t>
            </a:r>
            <a:r>
              <a:rPr lang="en-US" b="1" dirty="0">
                <a:solidFill>
                  <a:srgbClr val="FFFF00"/>
                </a:solidFill>
                <a:latin typeface="Cambria" panose="02040503050406030204" pitchFamily="18" charset="0"/>
              </a:rPr>
              <a:t>is a Myth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390E7-277F-6449-BE78-C0B61FF71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655805"/>
            <a:ext cx="10134600" cy="4617673"/>
          </a:xfrm>
          <a:solidFill>
            <a:schemeClr val="bg2"/>
          </a:solidFill>
          <a:ln w="19050">
            <a:solidFill>
              <a:srgbClr val="0070C0"/>
            </a:solidFill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last 2 pandemics declared by the WHO, SARS-2 and Monkeypox, were both for viruses probably made in labs.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US, $7 Billion/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biodefense industry resulted in NO useful products when the pandemic hit--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the biodefense industry benefitted from biodefense spending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W.H.O.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 Democrat Report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12/22,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G20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Preparedness Monitoring Board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demand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more surveillance, more $ and 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One Health</a:t>
            </a: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article on PP: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https://merylnass.substack.com/p/the-myth-of-pandemic-preparedness-8e1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David Bell's article on PP: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https://brownstone.org/articles/a-primer-on-the-who-the-treaty-and-its-plans-for-pandemic-preparedness/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PANDA's: </a:t>
            </a:r>
            <a:r>
              <a:rPr lang="en-US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20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www.pandata.org</a:t>
            </a:r>
            <a:r>
              <a:rPr lang="en-US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/who-paradox/</a:t>
            </a:r>
          </a:p>
        </p:txBody>
      </p:sp>
    </p:spTree>
    <p:extLst>
      <p:ext uri="{BB962C8B-B14F-4D97-AF65-F5344CB8AC3E}">
        <p14:creationId xmlns:p14="http://schemas.microsoft.com/office/powerpoint/2010/main" val="1220265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30829-38AE-A649-87A6-BC8B8F287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3" y="150471"/>
            <a:ext cx="11158151" cy="1540217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sz="3400" b="1" dirty="0">
                <a:solidFill>
                  <a:srgbClr val="FFFF00"/>
                </a:solidFill>
                <a:latin typeface="+mn-lt"/>
              </a:rPr>
              <a:t>The IHRs were amended last year to speed up the implementation of proposed amendments</a:t>
            </a:r>
            <a:endParaRPr lang="en-US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AA1C4-108C-924C-A64C-41069E3BC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83" y="2141317"/>
            <a:ext cx="11158151" cy="4386806"/>
          </a:xfrm>
          <a:solidFill>
            <a:schemeClr val="bg2"/>
          </a:solidFill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The amendment to Article 59 will </a:t>
            </a:r>
            <a:r>
              <a:rPr lang="en-US" b="1" dirty="0"/>
              <a:t>shorten</a:t>
            </a:r>
            <a:r>
              <a:rPr lang="en-US" dirty="0"/>
              <a:t> the period of time until future amendments will enter into force </a:t>
            </a:r>
            <a:r>
              <a:rPr lang="en-US" b="1" dirty="0"/>
              <a:t>from 24 to 12 months</a:t>
            </a:r>
            <a:r>
              <a:rPr lang="en-US" dirty="0"/>
              <a:t>.</a:t>
            </a:r>
          </a:p>
          <a:p>
            <a:r>
              <a:rPr lang="en-US" dirty="0"/>
              <a:t>It will also </a:t>
            </a:r>
            <a:r>
              <a:rPr lang="en-US" b="1" dirty="0"/>
              <a:t>shorten</a:t>
            </a:r>
            <a:r>
              <a:rPr lang="en-US" dirty="0"/>
              <a:t> the period of time during which nations can reject future amendments </a:t>
            </a:r>
            <a:r>
              <a:rPr lang="en-US" b="1" dirty="0"/>
              <a:t>from 18 to 10 months</a:t>
            </a:r>
            <a:r>
              <a:rPr lang="en-US" dirty="0"/>
              <a:t>.</a:t>
            </a:r>
          </a:p>
          <a:p>
            <a:r>
              <a:rPr lang="en-US" dirty="0"/>
              <a:t>There are still 7 months left of the current 18 month period during which </a:t>
            </a:r>
            <a:r>
              <a:rPr lang="en-US" b="1" dirty="0"/>
              <a:t>States can opt out </a:t>
            </a:r>
            <a:r>
              <a:rPr lang="en-US" dirty="0"/>
              <a:t>of the above amendment—</a:t>
            </a:r>
          </a:p>
          <a:p>
            <a:r>
              <a:rPr lang="en-US" dirty="0"/>
              <a:t>Please </a:t>
            </a:r>
            <a:r>
              <a:rPr lang="en-US" b="1" dirty="0"/>
              <a:t>consider opting out of the 2022 Amendments </a:t>
            </a:r>
            <a:r>
              <a:rPr lang="en-US" dirty="0"/>
              <a:t>to slow this agenda down --BUY US MORE TIME--countries would still remain a party to the 2005 IHRs—and opt-outs will throw a wrench in their gears</a:t>
            </a:r>
          </a:p>
        </p:txBody>
      </p:sp>
    </p:spTree>
    <p:extLst>
      <p:ext uri="{BB962C8B-B14F-4D97-AF65-F5344CB8AC3E}">
        <p14:creationId xmlns:p14="http://schemas.microsoft.com/office/powerpoint/2010/main" val="232577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13006</TotalTime>
  <Words>1431</Words>
  <Application>Microsoft Macintosh PowerPoint</Application>
  <PresentationFormat>Widescreen</PresentationFormat>
  <Paragraphs>90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American Typewriter</vt:lpstr>
      <vt:lpstr>Arial</vt:lpstr>
      <vt:lpstr>Calibri</vt:lpstr>
      <vt:lpstr>Calibri Light</vt:lpstr>
      <vt:lpstr>Cambria</vt:lpstr>
      <vt:lpstr>Times New Roman</vt:lpstr>
      <vt:lpstr>Office Theme</vt:lpstr>
      <vt:lpstr>What are the W.H.O.'s new IHR Amendments, "One Health" and proposed Treaty?</vt:lpstr>
      <vt:lpstr>Our Problem</vt:lpstr>
      <vt:lpstr>PowerPoint Presentation</vt:lpstr>
      <vt:lpstr>Ap</vt:lpstr>
      <vt:lpstr>And only the BioSecurity agenda will save us?         Who else is pushing this narrative?</vt:lpstr>
      <vt:lpstr>The WHO is being used for this soft coup via a Pandemic Treaty and amendments to its International Health Regulations;  some amendments might be voted on by WHA this month</vt:lpstr>
      <vt:lpstr>...Continued</vt:lpstr>
      <vt:lpstr>Pandemic Preparedness is a Myth</vt:lpstr>
      <vt:lpstr>The IHRs were amended last year to speed up the implementation of proposed amendments</vt:lpstr>
      <vt:lpstr>'ONE HEALTH' is a scam to enable the WHO to declare jurisdiction over the entire planet https://www.who.int/news-room/questions-and-answers/item/one-health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W.H.O.'s new Amendments, "One Health" and proposed Treaty?</dc:title>
  <dc:creator>meryl nass</dc:creator>
  <cp:lastModifiedBy>meryl nass</cp:lastModifiedBy>
  <cp:revision>11</cp:revision>
  <dcterms:created xsi:type="dcterms:W3CDTF">2023-04-24T22:58:59Z</dcterms:created>
  <dcterms:modified xsi:type="dcterms:W3CDTF">2023-05-18T19:13:57Z</dcterms:modified>
</cp:coreProperties>
</file>