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sldIdLst>
    <p:sldId id="257" r:id="rId2"/>
    <p:sldId id="256" r:id="rId3"/>
    <p:sldId id="378" r:id="rId4"/>
    <p:sldId id="270" r:id="rId5"/>
    <p:sldId id="271" r:id="rId6"/>
    <p:sldId id="269" r:id="rId7"/>
    <p:sldId id="268" r:id="rId8"/>
    <p:sldId id="267" r:id="rId9"/>
    <p:sldId id="266" r:id="rId10"/>
    <p:sldId id="380" r:id="rId11"/>
    <p:sldId id="382" r:id="rId12"/>
    <p:sldId id="277" r:id="rId13"/>
    <p:sldId id="264" r:id="rId14"/>
    <p:sldId id="262" r:id="rId15"/>
    <p:sldId id="258" r:id="rId16"/>
    <p:sldId id="259" r:id="rId17"/>
    <p:sldId id="260" r:id="rId18"/>
    <p:sldId id="276" r:id="rId19"/>
    <p:sldId id="261" r:id="rId20"/>
    <p:sldId id="275" r:id="rId21"/>
    <p:sldId id="274" r:id="rId22"/>
    <p:sldId id="26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F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58"/>
    <p:restoredTop sz="96327"/>
  </p:normalViewPr>
  <p:slideViewPr>
    <p:cSldViewPr snapToGrid="0">
      <p:cViewPr varScale="1">
        <p:scale>
          <a:sx n="128" d="100"/>
          <a:sy n="128" d="100"/>
        </p:scale>
        <p:origin x="3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0DCA50-598E-7244-86BD-719F8D8C7252}" type="datetimeFigureOut">
              <a:rPr lang="en-US" smtClean="0"/>
              <a:t>11/8/23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D6E927-3C69-E240-A172-12D8B106F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652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potential pandemic pathogens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6D238-E2E0-A141-BD76-ACF4F5BAC0F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605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F4E480B-94D6-46F9-A2B6-B98D311FDC19}"/>
              </a:ext>
            </a:extLst>
          </p:cNvPr>
          <p:cNvGrpSpPr/>
          <p:nvPr/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6DC8E2D9-6729-4614-8667-C1016D3182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CEEBB1-1A1F-4A2C-B805-719CF98F6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540000"/>
            <a:ext cx="11090273" cy="3798000"/>
          </a:xfrm>
        </p:spPr>
        <p:txBody>
          <a:bodyPr anchor="b"/>
          <a:lstStyle>
            <a:lvl1pPr algn="l"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6CC87B-ED2D-4303-BD40-E7AF14C03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4508500"/>
            <a:ext cx="7345362" cy="1800224"/>
          </a:xfrm>
        </p:spPr>
        <p:txBody>
          <a:bodyPr/>
          <a:lstStyle>
            <a:lvl1pPr marL="0" indent="0" algn="l">
              <a:buNone/>
              <a:defRPr sz="16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880B4-5679-491C-963F-EC47B048C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11/8/23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65D6D-3F98-4BE8-A069-B96409902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CD51D-8E06-4959-88C9-647415079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14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C461672-F18A-4768-9850-0531FD3720BA}"/>
              </a:ext>
            </a:extLst>
          </p:cNvPr>
          <p:cNvGrpSpPr/>
          <p:nvPr/>
        </p:nvGrpSpPr>
        <p:grpSpPr>
          <a:xfrm rot="10800000">
            <a:off x="5921828" y="2876440"/>
            <a:ext cx="6270171" cy="3981559"/>
            <a:chOff x="0" y="0"/>
            <a:chExt cx="10800000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FA73898-D78C-45F9-AFC1-2AB16F6725C2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FC423E3-700B-43D6-A2CB-F3C871632C20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F05B2A-1EC7-4131-B899-C7ECB9A502EB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0" y="-1"/>
            <a:ext cx="9361714" cy="4680857"/>
            <a:chOff x="0" y="0"/>
            <a:chExt cx="2880000" cy="1440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7711D4C-4FFE-4151-B53D-60890F0F5827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69D6393-413D-4151-BC2C-43161BE4A799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A96370B9-6459-4B05-9A8B-A9E7FA8966CD}"/>
              </a:ext>
            </a:extLst>
          </p:cNvPr>
          <p:cNvSpPr>
            <a:spLocks noChangeAspect="1"/>
          </p:cNvSpPr>
          <p:nvPr/>
        </p:nvSpPr>
        <p:spPr>
          <a:xfrm rot="10800000">
            <a:off x="8430794" y="3096793"/>
            <a:ext cx="3761205" cy="37612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4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3AC0C6-74C3-4E55-AA42-A9F1A4B1B210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2C27A4-86D3-4C83-8022-E37A8672A99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F1FF59-E1BE-4475-953B-5BF6FBC10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090273" cy="18002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F1F045-44C5-4165-A640-4E4D33A595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40000" y="2528887"/>
            <a:ext cx="11090276" cy="3779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7047A-D05B-44E9-A240-BDB881C42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11/8/23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CB2E8-A68D-478D-A728-C9612848C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E4F1D-3280-4DB5-B2E0-DA7F10717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461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C627D45-FE54-49FF-A37F-6206993AEFD8}"/>
              </a:ext>
            </a:extLst>
          </p:cNvPr>
          <p:cNvGrpSpPr/>
          <p:nvPr/>
        </p:nvGrpSpPr>
        <p:grpSpPr>
          <a:xfrm>
            <a:off x="0" y="-3"/>
            <a:ext cx="12192000" cy="6858003"/>
            <a:chOff x="0" y="-3"/>
            <a:chExt cx="12192000" cy="6858003"/>
          </a:xfrm>
        </p:grpSpPr>
        <p:sp useBgFill="1">
          <p:nvSpPr>
            <p:cNvPr id="8" name="Rectangle 7">
              <a:extLst>
                <a:ext uri="{FF2B5EF4-FFF2-40B4-BE49-F238E27FC236}">
                  <a16:creationId xmlns:a16="http://schemas.microsoft.com/office/drawing/2014/main" id="{879CEFA6-CCA5-4FEF-B53D-E74B1E67E9C7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CFCD768-2100-4B20-87EF-9F92EFBD8FA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2000" y="-3"/>
              <a:ext cx="11520000" cy="5760000"/>
              <a:chOff x="5981700" y="-1"/>
              <a:chExt cx="6042660" cy="302133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0D1B599-DFF1-4E00-9EAE-EE32BD7B4860}"/>
                  </a:ext>
                </a:extLst>
              </p:cNvPr>
              <p:cNvSpPr/>
              <p:nvPr/>
            </p:nvSpPr>
            <p:spPr>
              <a:xfrm>
                <a:off x="900303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0FCF7F6-290B-4DE7-BA60-863CBF95C2AF}"/>
                  </a:ext>
                </a:extLst>
              </p:cNvPr>
              <p:cNvSpPr/>
              <p:nvPr/>
            </p:nvSpPr>
            <p:spPr>
              <a:xfrm flipH="1">
                <a:off x="598170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9358AB-E1C9-402B-9F3F-28B4F50DAC6F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78C24EC-8C5D-4A7E-9D57-C752E0DC94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2538000"/>
              <a:ext cx="4320000" cy="4320000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6C0B30A-4855-4424-B3A8-AC110CA8356F}"/>
                </a:ext>
              </a:extLst>
            </p:cNvPr>
            <p:cNvGrpSpPr/>
            <p:nvPr/>
          </p:nvGrpSpPr>
          <p:grpSpPr>
            <a:xfrm rot="10800000">
              <a:off x="1" y="2948940"/>
              <a:ext cx="7818118" cy="3909059"/>
              <a:chOff x="0" y="0"/>
              <a:chExt cx="2880000" cy="14400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C119EB9-1A9A-45A4-AE16-9968A70C5C35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A5B7B85-4DC3-4343-B734-4852DD5DF033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3F3733E-DBA5-4A25-9315-B7A1A5E7A1FF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0" y="521786"/>
              <a:ext cx="6336213" cy="6336213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AB30D07-BE85-45CD-8055-8C57B00E295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7FFCCA-9DBF-4E0A-BDC6-F7B8F39BD7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12238" y="539999"/>
            <a:ext cx="2628900" cy="57687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F1B23-21CD-4A3B-938B-5502019A13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50863" y="539999"/>
            <a:ext cx="8245475" cy="57687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9C884-5A98-4C01-BB89-098AC6966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11/8/23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54D22-9CD7-4FC6-9444-21948246C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ECC14-D66C-401A-A0C9-DFCA5533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483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67416F32-9D98-4340-82E8-E90CE00AD2AC}"/>
              </a:ext>
            </a:extLst>
          </p:cNvPr>
          <p:cNvGrpSpPr/>
          <p:nvPr/>
        </p:nvGrpSpPr>
        <p:grpSpPr>
          <a:xfrm flipV="1">
            <a:off x="0" y="-1"/>
            <a:ext cx="12191999" cy="6861601"/>
            <a:chOff x="0" y="-1"/>
            <a:chExt cx="12191999" cy="686160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6375AB4-82BB-418F-A50F-6180F68724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FDD54B2-4A3F-4BFE-8FF0-82CA73F4AE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50280" y="2148106"/>
              <a:ext cx="4320000" cy="4320000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0876F96-77AB-4E72-B1D2-FA45F4E3C0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6347046" cy="6347046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B08A2E9-6518-449E-940B-8518A1D850BB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0" y="-1"/>
              <a:ext cx="10800000" cy="6858000"/>
              <a:chOff x="2328000" y="0"/>
              <a:chExt cx="2880000" cy="144000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0A86BE0-76B3-4EA0-BA2D-05266013A814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BA13564-810C-4398-AA63-67B020811FCB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555E1EF-6216-47FA-BBCA-7C0C8C2DAB8C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6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D8D85657-6A77-4466-887F-EE948B9CD2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D35498-B0C3-40BD-9407-6D0C0587E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2F85E-0893-4D8C-816A-5193CC6DC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70000">
              <a:defRPr/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46A9C-9655-49F5-85B3-A8A37F4F5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11/8/23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F896C-71D7-487F-A1B9-CBBE6DF4D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228E8-7B8A-4153-BEB2-BD5A69F25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417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E54407D-DBA4-414C-ACA5-30D7B87C652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BD518BC-8E44-4DAA-A8B9-2CFBD91DCDCD}"/>
                </a:ext>
              </a:extLst>
            </p:cNvPr>
            <p:cNvSpPr/>
            <p:nvPr/>
          </p:nvSpPr>
          <p:spPr>
            <a:xfrm rot="10800000" flipH="1">
              <a:off x="0" y="2019649"/>
              <a:ext cx="4838350" cy="4838350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67C3660-39CD-431D-8E64-37508FFEAC9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603875" y="0"/>
              <a:ext cx="6521820" cy="3260910"/>
              <a:chOff x="0" y="0"/>
              <a:chExt cx="2880000" cy="144000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4CCE569-E461-438A-A235-B96A542AF82F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3F9DF1F-1F74-476C-AD41-22AC3F8A65A0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BE49ED5-9713-43D1-AE9E-3F9FE557407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21A2854-1482-4441-85EA-D7B9F3EF56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4887" y="2538000"/>
              <a:ext cx="4320000" cy="4320000"/>
            </a:xfrm>
            <a:prstGeom prst="ellipse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ED36A6D-894D-44DA-851C-345A414F3F6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36F1DF-CD42-4695-A7D0-2F5B19305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7345362" cy="5768725"/>
          </a:xfrm>
        </p:spPr>
        <p:txBody>
          <a:bodyPr anchor="t"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49160-0F86-4FCA-8718-6980E99C7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75612" y="540000"/>
            <a:ext cx="3565523" cy="5768725"/>
          </a:xfrm>
        </p:spPr>
        <p:txBody>
          <a:bodyPr anchor="t"/>
          <a:lstStyle>
            <a:lvl1pPr marL="0" indent="0">
              <a:buNone/>
              <a:defRPr sz="1800" cap="all" spc="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C6CBB-DABA-4F2E-8574-46747E15E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11/8/23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F86BC-9ECC-439C-BF2E-F0B7EF193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42552-C4C9-44EE-B7CB-5A652393B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9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774299-531D-4CAC-881D-7EB68BC99FCC}"/>
              </a:ext>
            </a:extLst>
          </p:cNvPr>
          <p:cNvGrpSpPr/>
          <p:nvPr/>
        </p:nvGrpSpPr>
        <p:grpSpPr>
          <a:xfrm>
            <a:off x="0" y="-3"/>
            <a:ext cx="12192000" cy="6858003"/>
            <a:chOff x="0" y="-3"/>
            <a:chExt cx="12192000" cy="6858003"/>
          </a:xfrm>
        </p:grpSpPr>
        <p:sp useBgFill="1">
          <p:nvSpPr>
            <p:cNvPr id="9" name="Rectangle 8">
              <a:extLst>
                <a:ext uri="{FF2B5EF4-FFF2-40B4-BE49-F238E27FC236}">
                  <a16:creationId xmlns:a16="http://schemas.microsoft.com/office/drawing/2014/main" id="{A17676CF-DDCC-48C1-AC68-CDA0B9E47FD8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052D363-F6F5-455B-A2F2-A12B30CEE52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2000" y="-3"/>
              <a:ext cx="11520000" cy="5760000"/>
              <a:chOff x="5981700" y="-1"/>
              <a:chExt cx="6042660" cy="302133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0C396B8-00CA-4AE9-A0A5-B4E2B2A2AC07}"/>
                  </a:ext>
                </a:extLst>
              </p:cNvPr>
              <p:cNvSpPr/>
              <p:nvPr/>
            </p:nvSpPr>
            <p:spPr>
              <a:xfrm>
                <a:off x="900303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6660166-3107-4058-A259-59B0527306BD}"/>
                  </a:ext>
                </a:extLst>
              </p:cNvPr>
              <p:cNvSpPr/>
              <p:nvPr/>
            </p:nvSpPr>
            <p:spPr>
              <a:xfrm flipH="1">
                <a:off x="598170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2BE934E-3063-4D0F-AFDE-68D58D336CBE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39660FA-744A-4CB3-9BED-C59793E3BF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2538000"/>
              <a:ext cx="4320000" cy="4320000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E313EEC-733B-4019-8A0B-3FA768B8DB7A}"/>
                </a:ext>
              </a:extLst>
            </p:cNvPr>
            <p:cNvGrpSpPr/>
            <p:nvPr/>
          </p:nvGrpSpPr>
          <p:grpSpPr>
            <a:xfrm rot="10800000">
              <a:off x="1" y="2948940"/>
              <a:ext cx="7818118" cy="3909059"/>
              <a:chOff x="0" y="0"/>
              <a:chExt cx="2880000" cy="144000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21FE91F-780C-4ABD-ADE8-0EFDB7196A10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09EA389-EE78-4475-A390-5EDED23C2D68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E492A94-8867-4C62-9D40-4023C41E0AF8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0" y="521786"/>
              <a:ext cx="6336213" cy="6336213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A3DAD7C5-BA12-4557-8BC4-72C69B0D59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412EC-56C0-4009-B2E3-D63F9EECB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9999"/>
            <a:ext cx="11090275" cy="12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0C84F-F3B7-4BF4-A328-BCF5ADD329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000" y="1929600"/>
            <a:ext cx="5437186" cy="438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919CD5-DBB4-4749-980D-B5B40ECB67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50" y="1929600"/>
            <a:ext cx="5437186" cy="438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CFC378-6572-43DF-8344-59DE8122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11/8/23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67A14-246A-4DDF-865C-68F6E1690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674B6D-E110-478C-94B9-2F8199E58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50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130F7E5-A40E-4C9C-8E4F-3935B9182C4A}"/>
              </a:ext>
            </a:extLst>
          </p:cNvPr>
          <p:cNvGrpSpPr/>
          <p:nvPr/>
        </p:nvGrpSpPr>
        <p:grpSpPr>
          <a:xfrm>
            <a:off x="0" y="-2"/>
            <a:ext cx="12191999" cy="6858001"/>
            <a:chOff x="0" y="-2"/>
            <a:chExt cx="12191999" cy="685800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E67B504-02A7-4203-87D0-07D333D71917}"/>
                </a:ext>
              </a:extLst>
            </p:cNvPr>
            <p:cNvSpPr/>
            <p:nvPr/>
          </p:nvSpPr>
          <p:spPr>
            <a:xfrm>
              <a:off x="7995665" y="2562224"/>
              <a:ext cx="4196334" cy="429577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40000"/>
                  </a:schemeClr>
                </a:gs>
                <a:gs pos="34000">
                  <a:schemeClr val="accent3">
                    <a:alpha val="20000"/>
                  </a:schemeClr>
                </a:gs>
                <a:gs pos="65000">
                  <a:schemeClr val="accent3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A1158F3-E1C3-400D-8505-628DB94365CE}"/>
                </a:ext>
              </a:extLst>
            </p:cNvPr>
            <p:cNvGrpSpPr/>
            <p:nvPr/>
          </p:nvGrpSpPr>
          <p:grpSpPr>
            <a:xfrm rot="16200000">
              <a:off x="2295528" y="-2295528"/>
              <a:ext cx="6858000" cy="11449051"/>
              <a:chOff x="0" y="2333625"/>
              <a:chExt cx="9515474" cy="3766109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AEADDCE-3295-4F24-8700-C93B5457C2B7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F95C76A-5429-458C-BC9D-E1053EF7B84F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D0E8A42-259A-43FA-B284-B459D736409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3583369" y="-3583369"/>
              <a:ext cx="4713262" cy="11880000"/>
              <a:chOff x="1" y="0"/>
              <a:chExt cx="8305797" cy="685800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900B4F1-619C-4C0E-B749-1843F22C946A}"/>
                  </a:ext>
                </a:extLst>
              </p:cNvPr>
              <p:cNvSpPr/>
              <p:nvPr/>
            </p:nvSpPr>
            <p:spPr>
              <a:xfrm>
                <a:off x="931" y="342900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E6F70BB-DCCC-4CF0-B5BB-95A965A99947}"/>
                  </a:ext>
                </a:extLst>
              </p:cNvPr>
              <p:cNvSpPr/>
              <p:nvPr/>
            </p:nvSpPr>
            <p:spPr>
              <a:xfrm flipV="1">
                <a:off x="1" y="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3E6C50C-C1DA-44E1-B254-3B7228879DCD}"/>
                </a:ext>
              </a:extLst>
            </p:cNvPr>
            <p:cNvGrpSpPr/>
            <p:nvPr/>
          </p:nvGrpSpPr>
          <p:grpSpPr>
            <a:xfrm>
              <a:off x="2676525" y="0"/>
              <a:ext cx="9515473" cy="3766109"/>
              <a:chOff x="2333625" y="2433367"/>
              <a:chExt cx="9897159" cy="3766109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FC6EEED-A40A-4D1C-BE6B-11DD62770607}"/>
                  </a:ext>
                </a:extLst>
              </p:cNvPr>
              <p:cNvSpPr/>
              <p:nvPr/>
            </p:nvSpPr>
            <p:spPr>
              <a:xfrm>
                <a:off x="728220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27FF3FB-FDFC-4659-A7D6-ABED74010E82}"/>
                  </a:ext>
                </a:extLst>
              </p:cNvPr>
              <p:cNvSpPr/>
              <p:nvPr/>
            </p:nvSpPr>
            <p:spPr>
              <a:xfrm flipH="1">
                <a:off x="233362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1548ED5-6668-4672-88DC-40E92508ACA2}"/>
                </a:ext>
              </a:extLst>
            </p:cNvPr>
            <p:cNvGrpSpPr/>
            <p:nvPr/>
          </p:nvGrpSpPr>
          <p:grpSpPr>
            <a:xfrm>
              <a:off x="0" y="0"/>
              <a:ext cx="9515473" cy="3766109"/>
              <a:chOff x="0" y="2333625"/>
              <a:chExt cx="9515473" cy="3766109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75AE1B2-E73F-4E6E-AAFB-FB1C02684D32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750F2D6-C0E1-4AFE-AB87-083292737609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4ECC0D66-F2BE-4BF4-87F6-CE618B5C891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0BCA11-08C2-4C9A-B0A3-31C9051CD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9999"/>
            <a:ext cx="11090273" cy="1210396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62CEB0-C969-40EA-A5E2-8D875E28A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929783"/>
            <a:ext cx="5448052" cy="792161"/>
          </a:xfrm>
        </p:spPr>
        <p:txBody>
          <a:bodyPr anchor="b"/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0F41A6-112E-4305-A0BA-6E119A77AC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0000" y="2937844"/>
            <a:ext cx="5437186" cy="3376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C672C5-31B9-443B-8DEE-5523646891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03949" y="1929782"/>
            <a:ext cx="5437187" cy="792000"/>
          </a:xfrm>
        </p:spPr>
        <p:txBody>
          <a:bodyPr anchor="b"/>
          <a:lstStyle>
            <a:lvl1pPr marL="0" indent="0">
              <a:buNone/>
              <a:defRPr sz="1600" b="0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D18B9D-8B21-4249-A3AD-8FBE48F0F5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3950" y="2937844"/>
            <a:ext cx="5437186" cy="3376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B60881-13B2-4064-84FB-6D071F36C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11/8/23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9FCE5D-D5EF-485D-97FA-2614FF964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F204FC-4F66-417C-8E4B-74772ED05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193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521FD20-B9D4-4FD1-9AAD-F4157555AD62}"/>
              </a:ext>
            </a:extLst>
          </p:cNvPr>
          <p:cNvGrpSpPr/>
          <p:nvPr/>
        </p:nvGrpSpPr>
        <p:grpSpPr>
          <a:xfrm rot="10800000">
            <a:off x="1392000" y="0"/>
            <a:ext cx="10800000" cy="6858000"/>
            <a:chOff x="0" y="0"/>
            <a:chExt cx="10800000" cy="685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7477A35-8424-45D6-A66E-8ACFA6C405B5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BFBA1CE-E9AC-40C0-A7F9-E5671F5FEF9C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C2729A-59F8-46A4-9AAA-7665E5966E2D}"/>
              </a:ext>
            </a:extLst>
          </p:cNvPr>
          <p:cNvGrpSpPr>
            <a:grpSpLocks noChangeAspect="1"/>
          </p:cNvGrpSpPr>
          <p:nvPr/>
        </p:nvGrpSpPr>
        <p:grpSpPr>
          <a:xfrm rot="16200000" flipH="1">
            <a:off x="-1714500" y="1714500"/>
            <a:ext cx="6858000" cy="3429000"/>
            <a:chOff x="0" y="0"/>
            <a:chExt cx="2880000" cy="1440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3EBBB96-590D-4704-87AD-A00AE2424DE8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89BAB7D-5298-40B9-910B-136D0C6A9934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F323EA00-E168-4864-883B-358A7CDF9153}"/>
              </a:ext>
            </a:extLst>
          </p:cNvPr>
          <p:cNvSpPr>
            <a:spLocks noChangeAspect="1"/>
          </p:cNvSpPr>
          <p:nvPr/>
        </p:nvSpPr>
        <p:spPr>
          <a:xfrm rot="10800000">
            <a:off x="5602287" y="268286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4F2DFA-2F27-43FB-B08C-0787FA44B0D1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750354-CD8D-4A3B-A7AC-04622BCB049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3ED3C6-DA43-4D1C-9056-407A4FB1C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6"/>
            <a:ext cx="11090275" cy="5759450"/>
          </a:xfrm>
        </p:spPr>
        <p:txBody>
          <a:bodyPr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0CEB41-E921-45ED-951A-861E31E01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11/8/23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6B422D-769C-4E63-8763-ABBB88500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38FB6F-2D68-40C0-B628-142011F34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821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ED88E92-14F3-4B58-9E48-1D79E139A89E}"/>
              </a:ext>
            </a:extLst>
          </p:cNvPr>
          <p:cNvGrpSpPr/>
          <p:nvPr/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6466AE7-32B6-4334-AF41-B9387E6726C5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59C09F8-90CD-443F-9AA1-D08C56A605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C7304AB-BE7D-45AC-A876-4A24543AE5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E11922B-DDB3-46D7-B1BD-C1CCDB3C42E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580F8F6-E662-4BCD-AC9C-7E5DDBD5A773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A333FE5-ADB0-48EE-A1A6-9AA36DA343A2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B09CD4F-6DF4-48AA-BD35-23E3F2A643F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2223219-ACCC-42F2-A1B4-E3C8C8AB12A4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510B0E9-9BA0-4357-9E04-554C19BAAC89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F06DA80-525A-4C9E-A441-50630AA772A4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E841E027-8E53-4FEB-8605-2124D85731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D871A2-AE80-4408-AA95-DC60D132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11/8/23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D122A1-7B97-4979-B319-1CE0A4A49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09A76-7DCD-477A-A6BA-EEA63FF94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01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D5C0F5C-A529-490C-8941-78F10C6A00D3}"/>
              </a:ext>
            </a:extLst>
          </p:cNvPr>
          <p:cNvGrpSpPr/>
          <p:nvPr/>
        </p:nvGrpSpPr>
        <p:grpSpPr>
          <a:xfrm flipH="1">
            <a:off x="0" y="0"/>
            <a:ext cx="12191999" cy="6858001"/>
            <a:chOff x="0" y="-2"/>
            <a:chExt cx="12191999" cy="68580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4A8D739-B942-4545-9459-A6CAF0444D1F}"/>
                </a:ext>
              </a:extLst>
            </p:cNvPr>
            <p:cNvSpPr/>
            <p:nvPr/>
          </p:nvSpPr>
          <p:spPr>
            <a:xfrm>
              <a:off x="7995665" y="2562224"/>
              <a:ext cx="4196334" cy="429577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40000"/>
                  </a:schemeClr>
                </a:gs>
                <a:gs pos="34000">
                  <a:schemeClr val="accent3">
                    <a:alpha val="20000"/>
                  </a:schemeClr>
                </a:gs>
                <a:gs pos="65000">
                  <a:schemeClr val="accent3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BB38CCA-110B-4404-9363-BFFA76C096D2}"/>
                </a:ext>
              </a:extLst>
            </p:cNvPr>
            <p:cNvGrpSpPr/>
            <p:nvPr/>
          </p:nvGrpSpPr>
          <p:grpSpPr>
            <a:xfrm rot="16200000">
              <a:off x="2295528" y="-2295528"/>
              <a:ext cx="6858000" cy="11449051"/>
              <a:chOff x="0" y="2333625"/>
              <a:chExt cx="9515474" cy="3766109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223FE99-C58F-4A56-8F8E-2942FF74E4BD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BBD4511-8AB6-4BD3-8410-7FB3EC8D42B2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A8CA067-2248-4BD3-B56E-2C014AEB2273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3583369" y="-3583369"/>
              <a:ext cx="4713262" cy="11880000"/>
              <a:chOff x="1" y="0"/>
              <a:chExt cx="8305797" cy="6858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C017B9B-2727-4255-8F80-9D4C2A5AE297}"/>
                  </a:ext>
                </a:extLst>
              </p:cNvPr>
              <p:cNvSpPr/>
              <p:nvPr/>
            </p:nvSpPr>
            <p:spPr>
              <a:xfrm>
                <a:off x="931" y="342900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93C5F16-BC47-4707-B6B7-DC5262ACDC51}"/>
                  </a:ext>
                </a:extLst>
              </p:cNvPr>
              <p:cNvSpPr/>
              <p:nvPr/>
            </p:nvSpPr>
            <p:spPr>
              <a:xfrm flipV="1">
                <a:off x="1" y="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E88FE13-0734-4BB3-B4D1-7C53A194DA84}"/>
                </a:ext>
              </a:extLst>
            </p:cNvPr>
            <p:cNvGrpSpPr/>
            <p:nvPr/>
          </p:nvGrpSpPr>
          <p:grpSpPr>
            <a:xfrm>
              <a:off x="2676525" y="0"/>
              <a:ext cx="9515473" cy="3766109"/>
              <a:chOff x="2333625" y="2433367"/>
              <a:chExt cx="9897159" cy="3766109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C9B7EF7-1EDF-4AC7-8E40-C2801783AC85}"/>
                  </a:ext>
                </a:extLst>
              </p:cNvPr>
              <p:cNvSpPr/>
              <p:nvPr/>
            </p:nvSpPr>
            <p:spPr>
              <a:xfrm>
                <a:off x="728220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25CA0A0-9A3F-498E-983D-B3285EF5AD9A}"/>
                  </a:ext>
                </a:extLst>
              </p:cNvPr>
              <p:cNvSpPr/>
              <p:nvPr/>
            </p:nvSpPr>
            <p:spPr>
              <a:xfrm flipH="1">
                <a:off x="233362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5171814-E4F0-44B5-BC3F-588512210991}"/>
                </a:ext>
              </a:extLst>
            </p:cNvPr>
            <p:cNvGrpSpPr/>
            <p:nvPr/>
          </p:nvGrpSpPr>
          <p:grpSpPr>
            <a:xfrm>
              <a:off x="0" y="0"/>
              <a:ext cx="9515473" cy="3766109"/>
              <a:chOff x="0" y="2333625"/>
              <a:chExt cx="9515473" cy="3766109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E666ACD-EB1C-4732-971B-C3B26061DB82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A4E213B-7F96-44C1-90B3-B72E9387BF73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BFE392AA-35E5-40E5-9309-284A0C5410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A8188C-9713-46E1-AA5C-C84FE515F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4511425" cy="2771774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192CC-893A-4A84-A7E9-F389D83F0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0" y="540000"/>
            <a:ext cx="6408736" cy="5759450"/>
          </a:xfr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CC7765-7D44-43DD-A1DF-419D3E1C62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" y="3536950"/>
            <a:ext cx="4511426" cy="2771775"/>
          </a:xfrm>
        </p:spPr>
        <p:txBody>
          <a:bodyPr/>
          <a:lstStyle>
            <a:lvl1pPr marL="0" indent="0">
              <a:buNone/>
              <a:defRPr sz="1600" cap="all" spc="3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D36875-AFB0-4905-8C9E-A72B4F597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11/8/23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37ABF-7E70-4E45-A67B-C503BF182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8016CA-2983-47BF-BA09-2130A40C8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97E00A2-2906-4C97-9D1F-C789D3ADD373}"/>
              </a:ext>
            </a:extLst>
          </p:cNvPr>
          <p:cNvGrpSpPr/>
          <p:nvPr/>
        </p:nvGrpSpPr>
        <p:grpSpPr>
          <a:xfrm rot="10800000">
            <a:off x="1392000" y="0"/>
            <a:ext cx="10800000" cy="6858000"/>
            <a:chOff x="0" y="0"/>
            <a:chExt cx="10800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9CE8EF9-87D6-47FD-B7D3-2D48D8E48AC3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784998E-9D37-4D0D-889A-C67531E5295C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575B0B-C502-438E-967C-64D268031426}"/>
              </a:ext>
            </a:extLst>
          </p:cNvPr>
          <p:cNvGrpSpPr>
            <a:grpSpLocks noChangeAspect="1"/>
          </p:cNvGrpSpPr>
          <p:nvPr/>
        </p:nvGrpSpPr>
        <p:grpSpPr>
          <a:xfrm rot="16200000" flipH="1">
            <a:off x="-1714500" y="1714500"/>
            <a:ext cx="6858000" cy="3429000"/>
            <a:chOff x="0" y="0"/>
            <a:chExt cx="2880000" cy="1440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FC29931-00EB-4F74-BE4C-172A4C282A26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89B4C87-FDD3-406D-BE06-3ABF69905E03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D817A89-A0E1-4190-90AE-0571E6CE8FC6}"/>
              </a:ext>
            </a:extLst>
          </p:cNvPr>
          <p:cNvSpPr>
            <a:spLocks noChangeAspect="1"/>
          </p:cNvSpPr>
          <p:nvPr/>
        </p:nvSpPr>
        <p:spPr>
          <a:xfrm rot="10800000">
            <a:off x="5602287" y="268286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D20388-C666-4992-920D-5F034214950C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CAB0CC3-A07E-43B8-9B34-0A67C1806D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1800A6-9706-4B81-B957-C950A5F77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4511425" cy="2771774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17652B-AA0D-4574-AF1D-7F7442D84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2400" y="549275"/>
            <a:ext cx="6408736" cy="5759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A19547-D24B-4BD1-8C26-318450B17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9999" y="3536950"/>
            <a:ext cx="4511425" cy="2771774"/>
          </a:xfrm>
        </p:spPr>
        <p:txBody>
          <a:bodyPr/>
          <a:lstStyle>
            <a:lvl1pPr marL="0" indent="0">
              <a:buNone/>
              <a:defRPr sz="1600" cap="all" spc="3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3A22E6-7E01-4547-8555-B2C197543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11/8/23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0F6BEC-98F3-43FE-BA9B-B046D8917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FAF54-57F0-46F9-A1BA-B554E1401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229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749C77-AA3A-4DA0-9E20-32FCD2B8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01135" cy="18095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8DC81A-9B5E-4A92-AA7B-3D750F95F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2528887"/>
            <a:ext cx="11101136" cy="3779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B8083-48FB-4D6A-B77A-262FE3E23D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000" y="6314400"/>
            <a:ext cx="7350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00" baseline="0">
                <a:solidFill>
                  <a:schemeClr val="tx1"/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DA5BD-F7C8-4883-81D1-EF1F6F00EF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75613" y="6314400"/>
            <a:ext cx="2623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none" spc="100" baseline="0">
                <a:solidFill>
                  <a:schemeClr val="tx1"/>
                </a:solidFill>
              </a:defRPr>
            </a:lvl1pPr>
          </a:lstStyle>
          <a:p>
            <a:pPr algn="r"/>
            <a:fld id="{7CF0BCE0-945C-4FDF-95A1-2149B1FF5B83}" type="datetimeFigureOut">
              <a:rPr lang="en-US" smtClean="0"/>
              <a:pPr algn="r"/>
              <a:t>11/8/23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8FEDB-2614-400B-9C19-0F4D448D9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3899" y="6314400"/>
            <a:ext cx="7572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100" baseline="0">
                <a:solidFill>
                  <a:schemeClr val="tx1"/>
                </a:solidFill>
              </a:defRPr>
            </a:lvl1pPr>
          </a:lstStyle>
          <a:p>
            <a:fld id="{4CD77608-3819-479B-BB98-C216BA724EFE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5529331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144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180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ho.int/director-general/speeches/detail/who-director-general-s-opening-remarks-at-the-seventh-meeting-of-the-intergovernmental-negotiating-body---8-november-2023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eb.archive.org/web/20200410035210/https:/www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8D4B4D-B305-83F3-5FF6-7E779179EC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6" b="3975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84484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2CA596-7606-EA8A-658E-8CE117320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66" y="0"/>
            <a:ext cx="12132534" cy="689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070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7925F-4164-89DB-760A-452164A48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b="0" i="0" u="none" strike="noStrike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Trebuchet MS" panose="020B0703020202090204" pitchFamily="34" charset="0"/>
              </a:rPr>
              <a:t>Wednesday, 8 November, 2023</a:t>
            </a:r>
            <a:br>
              <a:rPr lang="en-US" sz="2800" b="0" i="0" u="none" strike="noStrike" dirty="0">
                <a:effectLst/>
                <a:latin typeface="Trebuchet MS" panose="020B0703020202090204" pitchFamily="34" charset="0"/>
              </a:rPr>
            </a:br>
            <a:r>
              <a:rPr lang="en-US" sz="2800" b="1" i="0" u="none" strike="noStrike" dirty="0">
                <a:solidFill>
                  <a:srgbClr val="73FEFF"/>
                </a:solidFill>
                <a:effectLst/>
                <a:latin typeface="Trebuchet MS" panose="020B0703020202090204" pitchFamily="34" charset="0"/>
              </a:rPr>
              <a:t>WHO Director-General's remarks at the seventh meeting of the Intergovernmental Negotiating Body – 8 November 2023</a:t>
            </a:r>
            <a:br>
              <a:rPr lang="en-US" sz="2800" b="0" i="0" u="none" strike="noStrike" dirty="0">
                <a:solidFill>
                  <a:srgbClr val="1E293D"/>
                </a:solidFill>
                <a:effectLst/>
                <a:latin typeface="Trebuchet MS" panose="020B0703020202090204" pitchFamily="34" charset="0"/>
              </a:rPr>
            </a:br>
            <a:r>
              <a:rPr lang="en-US" sz="1600" b="1" i="0" u="none" strike="noStrike" dirty="0">
                <a:solidFill>
                  <a:schemeClr val="bg2">
                    <a:lumMod val="10000"/>
                    <a:lumOff val="90000"/>
                  </a:schemeClr>
                </a:solidFill>
                <a:effectLst/>
                <a:latin typeface="Trebuchet MS" panose="020B070302020209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https://www.who.int/director-general/speeches/detail/who-director-general-s-opening-remarks-at-the-seventh-meeting-of-the-intergovernmental-negotiating-body---8-november-2023</a:t>
            </a:r>
            <a:br>
              <a:rPr lang="en-US" sz="2800" b="0" i="0" u="none" strike="noStrike" dirty="0">
                <a:solidFill>
                  <a:srgbClr val="3A3B3D"/>
                </a:solidFill>
                <a:effectLst/>
                <a:latin typeface="Trebuchet MS" panose="020B0703020202090204" pitchFamily="34" charset="0"/>
              </a:rPr>
            </a:br>
            <a:br>
              <a:rPr lang="en-US" sz="2800" dirty="0"/>
            </a:b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577216-A424-EB5C-831B-52F581B47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2528887"/>
            <a:ext cx="11101136" cy="4235168"/>
          </a:xfrm>
        </p:spPr>
        <p:txBody>
          <a:bodyPr/>
          <a:lstStyle/>
          <a:p>
            <a:pPr marL="0" indent="0" algn="just">
              <a:buNone/>
            </a:pPr>
            <a:r>
              <a:rPr lang="en-US" sz="2000" b="0" i="0" u="none" strike="noStrike" dirty="0">
                <a:effectLst/>
                <a:latin typeface="Trebuchet MS" panose="020B0703020202090204" pitchFamily="34" charset="0"/>
              </a:rPr>
              <a:t>"And as if the challenge was not difficult enough, we are operating amid a torrent of fake news, lies, conspiracy theories and mis- and disinformation. </a:t>
            </a:r>
          </a:p>
          <a:p>
            <a:pPr marL="0" indent="0" algn="just">
              <a:buNone/>
            </a:pPr>
            <a:r>
              <a:rPr lang="en-US" sz="2000" b="0" i="0" u="none" strike="noStrike" dirty="0">
                <a:solidFill>
                  <a:srgbClr val="FFFF00"/>
                </a:solidFill>
                <a:effectLst/>
                <a:latin typeface="Trebuchet MS" panose="020B0703020202090204" pitchFamily="34" charset="0"/>
              </a:rPr>
              <a:t>There are those who say – whether they believe it themselves or not – that the accord will cede sovereignty to WHO; that it will give the WHO Secretariat power to impose lockdowns or vaccine mandates on countries, and other nonsense. </a:t>
            </a:r>
          </a:p>
          <a:p>
            <a:pPr marL="0" indent="0" algn="just">
              <a:buNone/>
            </a:pPr>
            <a:r>
              <a:rPr lang="en-US" sz="2000" b="0" i="0" u="none" strike="noStrike" dirty="0">
                <a:effectLst/>
                <a:latin typeface="Trebuchet MS" panose="020B0703020202090204" pitchFamily="34" charset="0"/>
              </a:rPr>
              <a:t>You know and we know that the agreement will give WHO no such powers. </a:t>
            </a:r>
          </a:p>
          <a:p>
            <a:pPr marL="0" indent="0" algn="just">
              <a:buNone/>
            </a:pPr>
            <a:r>
              <a:rPr lang="en-US" sz="2000" b="0" i="0" u="none" strike="noStrike" dirty="0">
                <a:effectLst/>
                <a:latin typeface="Trebuchet MS" panose="020B0703020202090204" pitchFamily="34" charset="0"/>
              </a:rPr>
              <a:t>We need your support to put this nonsense to rest. </a:t>
            </a:r>
          </a:p>
          <a:p>
            <a:pPr marL="0" indent="0" algn="just">
              <a:buNone/>
            </a:pPr>
            <a:r>
              <a:rPr lang="en-US" sz="2000" b="0" i="0" u="none" strike="noStrike" dirty="0">
                <a:solidFill>
                  <a:srgbClr val="FFFF00"/>
                </a:solidFill>
                <a:effectLst/>
                <a:latin typeface="Trebuchet MS" panose="020B0703020202090204" pitchFamily="34" charset="0"/>
              </a:rPr>
              <a:t>We need your support to counter these lies, by speaking up at home and telling your citizens that this agreement will not, and cannot, cede sovereignty to WHO. Period." </a:t>
            </a:r>
          </a:p>
          <a:p>
            <a:pPr marL="0" indent="0">
              <a:buNone/>
            </a:pPr>
            <a:br>
              <a:rPr lang="en-US" dirty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538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871C6D-DDFA-F1BB-D289-EAA698B3B6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15999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8E6812-91F3-61FE-4BEF-249DEEDA45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50172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2CEA35-67AB-AADA-155F-527EC664B9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2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916908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40BCBE-2599-B80D-2E72-C599955159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34273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41C728-5BC0-E64D-F05F-5D8F3FCF4F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077669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D49935-9909-D0EF-A323-B85291C0E9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444963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CB81CD-B1CF-B785-A5FD-512F2975A1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4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205037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FA8348-2208-52BB-5694-A7C438C17D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50664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7416F32-9D98-4340-82E8-E90CE00AD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0" y="-1"/>
            <a:ext cx="12191999" cy="6861601"/>
            <a:chOff x="0" y="-1"/>
            <a:chExt cx="12191999" cy="686160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6375AB4-82BB-418F-A50F-6180F6872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FDD54B2-4A3F-4BFE-8FF0-82CA73F4A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50280" y="2148106"/>
              <a:ext cx="4320000" cy="4320000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0876F96-77AB-4E72-B1D2-FA45F4E3C0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6347046" cy="6347046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B08A2E9-6518-449E-940B-8518A1D850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0" y="-1"/>
              <a:ext cx="10800000" cy="6858000"/>
              <a:chOff x="2328000" y="0"/>
              <a:chExt cx="2880000" cy="144000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0A86BE0-76B3-4EA0-BA2D-05266013A81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BA13564-810C-4398-AA63-67B020811F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555E1EF-6216-47FA-BBCA-7C0C8C2DAB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6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D8D85657-6A77-4466-887F-EE948B9CD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0D050C3-946A-4155-B469-3FE5492E6E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0D7BFBB-BF60-4EF1-AF1C-731347DB1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0150CBC-E30B-417C-9BB2-CE6BB1A644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76020D6-6ADB-408E-A69F-4EA6F51A7F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226C8E5-1D99-421D-AB3C-2AF296A153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7669339-D0C4-4CF0-9A76-5BFBCDB798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8B31604-91C4-4CB0-8097-02EE0ADDC1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48340F5-A593-469A-98DC-B6D90D3B2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59E3068-3000-4C82-ACA8-367498951E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2E1C398-D8F7-4828-9F7F-80D61DAE2B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13B333C-60FD-4260-80E0-190666C9DE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DC05F582-AA63-4A8C-915E-66057E4BE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60000"/>
                </a:schemeClr>
              </a:gs>
              <a:gs pos="37000">
                <a:schemeClr val="bg2">
                  <a:alpha val="60000"/>
                </a:schemeClr>
              </a:gs>
              <a:gs pos="79000">
                <a:schemeClr val="bg2">
                  <a:alpha val="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B08776-FA73-39AD-A155-ABCD8DC8D0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69486" y="121060"/>
            <a:ext cx="7479845" cy="136822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/>
              <a:t>I want to tell you three things today</a:t>
            </a:r>
            <a:br>
              <a:rPr lang="en-US" sz="3600" dirty="0"/>
            </a:br>
            <a:r>
              <a:rPr lang="en-US" sz="2200" dirty="0"/>
              <a:t>Meryl Nass, M.D</a:t>
            </a:r>
            <a:r>
              <a:rPr lang="en-US" sz="2400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0334EB-CC8A-942C-1955-BC577AB389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972" b="-1"/>
          <a:stretch/>
        </p:blipFill>
        <p:spPr>
          <a:xfrm>
            <a:off x="20" y="10"/>
            <a:ext cx="4267180" cy="685799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7365B2EC-E830-79F6-49BF-11C10E013B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57273" y="1882782"/>
            <a:ext cx="6683864" cy="45817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644400" indent="-457200">
              <a:lnSpc>
                <a:spcPct val="115000"/>
              </a:lnSpc>
              <a:buFont typeface="+mj-lt"/>
              <a:buAutoNum type="arabicPeriod"/>
            </a:pPr>
            <a:r>
              <a:rPr lang="en-US" sz="2000" cap="none" spc="50" dirty="0"/>
              <a:t>If the WHO really wanted to solve the problem of pandemics and biological warfare, </a:t>
            </a:r>
            <a:r>
              <a:rPr lang="en-US" sz="2000" b="1" cap="none" spc="50" dirty="0">
                <a:solidFill>
                  <a:srgbClr val="FFFF00"/>
                </a:solidFill>
              </a:rPr>
              <a:t>it could but it didn't</a:t>
            </a:r>
            <a:r>
              <a:rPr lang="en-US" sz="2000" b="1" cap="none" spc="50" dirty="0"/>
              <a:t>:  </a:t>
            </a:r>
            <a:r>
              <a:rPr lang="en-US" sz="2000" cap="none" spc="50" dirty="0"/>
              <a:t>strengthened the biological weapons convention of 1972, banned so-called gain-of-function research, and not incentivize the search for, sharing, and research into PPPs</a:t>
            </a:r>
          </a:p>
          <a:p>
            <a:pPr marL="644400" indent="-457200">
              <a:lnSpc>
                <a:spcPct val="115000"/>
              </a:lnSpc>
              <a:buFont typeface="+mj-lt"/>
              <a:buAutoNum type="arabicPeriod"/>
            </a:pPr>
            <a:r>
              <a:rPr lang="en-US" sz="2000" b="1" cap="none" spc="50" dirty="0">
                <a:solidFill>
                  <a:srgbClr val="FFFF00"/>
                </a:solidFill>
              </a:rPr>
              <a:t>The WHO is not an honest broker</a:t>
            </a:r>
            <a:r>
              <a:rPr lang="en-US" sz="2000" cap="none" spc="50" dirty="0"/>
              <a:t>; it repeatedly attempts to fool us</a:t>
            </a:r>
          </a:p>
          <a:p>
            <a:pPr marL="644400" indent="-457200">
              <a:lnSpc>
                <a:spcPct val="115000"/>
              </a:lnSpc>
              <a:buFont typeface="+mj-lt"/>
              <a:buAutoNum type="arabicPeriod"/>
            </a:pPr>
            <a:r>
              <a:rPr lang="en-US" sz="2000" cap="none" spc="50" dirty="0"/>
              <a:t>The effort to wrest sovereignty from nations under the guise of health is not simply a WHO effort</a:t>
            </a:r>
            <a:r>
              <a:rPr lang="en-US" sz="2000" cap="none" spc="50" dirty="0">
                <a:solidFill>
                  <a:srgbClr val="FFFF00"/>
                </a:solidFill>
              </a:rPr>
              <a:t>:  it is also the effort of the </a:t>
            </a:r>
            <a:r>
              <a:rPr lang="en-US" sz="2000" b="1" cap="none" spc="50" dirty="0">
                <a:solidFill>
                  <a:srgbClr val="FFFF00"/>
                </a:solidFill>
              </a:rPr>
              <a:t>UN</a:t>
            </a:r>
            <a:r>
              <a:rPr lang="en-US" sz="2000" cap="none" spc="50" dirty="0">
                <a:solidFill>
                  <a:srgbClr val="FFFF00"/>
                </a:solidFill>
              </a:rPr>
              <a:t>, the </a:t>
            </a:r>
            <a:r>
              <a:rPr lang="en-US" sz="2000" b="1" cap="none" spc="50" dirty="0">
                <a:solidFill>
                  <a:srgbClr val="FFFF00"/>
                </a:solidFill>
              </a:rPr>
              <a:t>EU</a:t>
            </a:r>
            <a:r>
              <a:rPr lang="en-US" sz="2000" cap="none" spc="50" dirty="0">
                <a:solidFill>
                  <a:srgbClr val="FFFF00"/>
                </a:solidFill>
              </a:rPr>
              <a:t>, the </a:t>
            </a:r>
            <a:r>
              <a:rPr lang="en-US" sz="2000" b="1" cap="none" spc="50" dirty="0">
                <a:solidFill>
                  <a:srgbClr val="FFFF00"/>
                </a:solidFill>
              </a:rPr>
              <a:t>G20</a:t>
            </a:r>
            <a:r>
              <a:rPr lang="en-US" sz="2000" cap="none" spc="50" dirty="0">
                <a:solidFill>
                  <a:srgbClr val="FFFF00"/>
                </a:solidFill>
              </a:rPr>
              <a:t>, the </a:t>
            </a:r>
            <a:r>
              <a:rPr lang="en-US" sz="2000" b="1" cap="none" spc="50" dirty="0">
                <a:solidFill>
                  <a:srgbClr val="FFFF00"/>
                </a:solidFill>
              </a:rPr>
              <a:t>World Bank</a:t>
            </a:r>
            <a:r>
              <a:rPr lang="en-US" sz="2000" cap="none" spc="50" dirty="0">
                <a:solidFill>
                  <a:srgbClr val="FFFF00"/>
                </a:solidFill>
              </a:rPr>
              <a:t>, the 2023 </a:t>
            </a:r>
            <a:r>
              <a:rPr lang="en-US" sz="2000" b="1" cap="none" spc="50" dirty="0">
                <a:solidFill>
                  <a:srgbClr val="FFFF00"/>
                </a:solidFill>
              </a:rPr>
              <a:t>NDAA/ IPP</a:t>
            </a:r>
          </a:p>
          <a:p>
            <a:pPr indent="-27000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en-US" sz="1100" spc="50" dirty="0"/>
          </a:p>
        </p:txBody>
      </p:sp>
    </p:spTree>
    <p:extLst>
      <p:ext uri="{BB962C8B-B14F-4D97-AF65-F5344CB8AC3E}">
        <p14:creationId xmlns:p14="http://schemas.microsoft.com/office/powerpoint/2010/main" val="36729950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462CFF-BF94-D11A-E8CD-EAD4F830A8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88" b="-1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186938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3D8AA0-1D15-30CB-8692-C03F9244C6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598224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F7BA2E-9CFC-A358-9BEB-CD7F18A0BC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4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77986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90019-5786-E548-975D-84A941746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31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'Preparedness' is very risky!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299AF8C-AC68-0448-BB05-B5682A7196C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242048" y="1534159"/>
            <a:ext cx="4604512" cy="51061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B838C6-B4C7-BC41-A75C-9E0A4AE736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5440" y="1534159"/>
            <a:ext cx="6400800" cy="5106099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CDC and USDA run a Select Agent program for selected US Potential Pandemic Pathogens</a:t>
            </a:r>
          </a:p>
          <a:p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There are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200 accidents per year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reported to CDC re: select agents</a:t>
            </a:r>
          </a:p>
          <a:p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In 2018 alone, 173 (of 201 reported) releases led to "</a:t>
            </a: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</a:rPr>
              <a:t>895 individuals [receiving] occupational health services, including medical assessments and, if needed, diagnostic testing and prophylaxis." </a:t>
            </a:r>
            <a:r>
              <a:rPr lang="en-US" sz="2000" i="1" dirty="0"/>
              <a:t> 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563C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https://web.archive.org/web/20200410035210/https://</a:t>
            </a:r>
            <a:r>
              <a:rPr lang="en-US" sz="1800" dirty="0" err="1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</a:t>
            </a:r>
            <a:r>
              <a:rPr lang="en-US" sz="1800" dirty="0" err="1">
                <a:solidFill>
                  <a:srgbClr val="0070C0"/>
                </a:solidFill>
              </a:rPr>
              <a:t>.selectagents.gov</a:t>
            </a:r>
            <a:r>
              <a:rPr lang="en-US" sz="1800" dirty="0">
                <a:solidFill>
                  <a:srgbClr val="0070C0"/>
                </a:solidFill>
              </a:rPr>
              <a:t>/resources/FSAP_Annual_Report_2018_508.pdf</a:t>
            </a:r>
          </a:p>
        </p:txBody>
      </p:sp>
    </p:spTree>
    <p:extLst>
      <p:ext uri="{BB962C8B-B14F-4D97-AF65-F5344CB8AC3E}">
        <p14:creationId xmlns:p14="http://schemas.microsoft.com/office/powerpoint/2010/main" val="114883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50367E-0677-A999-C6F5-DC8B680FE4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1530734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F67D91-DF6F-E02F-E1A4-88674CDEBA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3"/>
          <a:stretch/>
        </p:blipFill>
        <p:spPr>
          <a:xfrm>
            <a:off x="0" y="278305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53330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232B23-3B1F-BFD5-4C90-D4B985336A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24370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6E7646-0963-9E32-2022-DC9A570AD2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23695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B7FB62-57F9-4175-F13F-7DAEBB3569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4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43852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4619C9-CFEC-25C6-56AF-F0C7F1401A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4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67674592"/>
      </p:ext>
    </p:extLst>
  </p:cSld>
  <p:clrMapOvr>
    <a:masterClrMapping/>
  </p:clrMapOvr>
</p:sld>
</file>

<file path=ppt/theme/theme1.xml><?xml version="1.0" encoding="utf-8"?>
<a:theme xmlns:a="http://schemas.openxmlformats.org/drawingml/2006/main" name="GlowVTI">
  <a:themeElements>
    <a:clrScheme name="AnalogousFromLightSeedLeftStep">
      <a:dk1>
        <a:srgbClr val="000000"/>
      </a:dk1>
      <a:lt1>
        <a:srgbClr val="FFFFFF"/>
      </a:lt1>
      <a:dk2>
        <a:srgbClr val="243141"/>
      </a:dk2>
      <a:lt2>
        <a:srgbClr val="E6E8E2"/>
      </a:lt2>
      <a:accent1>
        <a:srgbClr val="A896C6"/>
      </a:accent1>
      <a:accent2>
        <a:srgbClr val="7F81BA"/>
      </a:accent2>
      <a:accent3>
        <a:srgbClr val="8EA6C2"/>
      </a:accent3>
      <a:accent4>
        <a:srgbClr val="7BADB4"/>
      </a:accent4>
      <a:accent5>
        <a:srgbClr val="83ACA0"/>
      </a:accent5>
      <a:accent6>
        <a:srgbClr val="77AF88"/>
      </a:accent6>
      <a:hlink>
        <a:srgbClr val="758A53"/>
      </a:hlink>
      <a:folHlink>
        <a:srgbClr val="7F7F7F"/>
      </a:folHlink>
    </a:clrScheme>
    <a:fontScheme name="Blur">
      <a:majorFont>
        <a:latin typeface="Bell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lowVTI" id="{D5B5AA20-F6D3-43B8-AF6B-ECAF69256418}" vid="{93025AB5-1D44-4CD3-9BC3-729F6E11E04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402</Words>
  <Application>Microsoft Macintosh PowerPoint</Application>
  <PresentationFormat>Widescreen</PresentationFormat>
  <Paragraphs>18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Avenir Next LT Pro</vt:lpstr>
      <vt:lpstr>Bell MT</vt:lpstr>
      <vt:lpstr>Calibri</vt:lpstr>
      <vt:lpstr>Times New Roman</vt:lpstr>
      <vt:lpstr>Trebuchet MS</vt:lpstr>
      <vt:lpstr>GlowVTI</vt:lpstr>
      <vt:lpstr>PowerPoint Presentation</vt:lpstr>
      <vt:lpstr>I want to tell you three things today Meryl Nass, M.D.</vt:lpstr>
      <vt:lpstr>'Preparedness' is very risky!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Wednesday, 8 November, 2023 WHO Director-General's remarks at the seventh meeting of the Intergovernmental Negotiating Body – 8 November 2023 https://www.who.int/director-general/speeches/detail/who-director-general-s-opening-remarks-at-the-seventh-meeting-of-the-intergovernmental-negotiating-body---8-november-2023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meryl nass</dc:creator>
  <cp:lastModifiedBy>meryl nass</cp:lastModifiedBy>
  <cp:revision>4</cp:revision>
  <dcterms:created xsi:type="dcterms:W3CDTF">2023-11-08T03:23:09Z</dcterms:created>
  <dcterms:modified xsi:type="dcterms:W3CDTF">2023-11-08T12:23:44Z</dcterms:modified>
</cp:coreProperties>
</file>